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99" r:id="rId26"/>
    <p:sldId id="282" r:id="rId27"/>
    <p:sldId id="283" r:id="rId28"/>
    <p:sldId id="284" r:id="rId29"/>
    <p:sldId id="285" r:id="rId30"/>
    <p:sldId id="286" r:id="rId31"/>
    <p:sldId id="287" r:id="rId32"/>
    <p:sldId id="288" r:id="rId33"/>
    <p:sldId id="267" r:id="rId34"/>
    <p:sldId id="268" r:id="rId35"/>
    <p:sldId id="293" r:id="rId36"/>
    <p:sldId id="289" r:id="rId37"/>
    <p:sldId id="291" r:id="rId38"/>
    <p:sldId id="292" r:id="rId39"/>
    <p:sldId id="294" r:id="rId40"/>
    <p:sldId id="290" r:id="rId41"/>
    <p:sldId id="295" r:id="rId42"/>
    <p:sldId id="296" r:id="rId43"/>
    <p:sldId id="300" r:id="rId44"/>
    <p:sldId id="305" r:id="rId45"/>
    <p:sldId id="301" r:id="rId46"/>
    <p:sldId id="304" r:id="rId47"/>
    <p:sldId id="302" r:id="rId48"/>
    <p:sldId id="303" r:id="rId49"/>
    <p:sldId id="306" r:id="rId50"/>
    <p:sldId id="307" r:id="rId51"/>
    <p:sldId id="308" r:id="rId52"/>
    <p:sldId id="309" r:id="rId53"/>
    <p:sldId id="310" r:id="rId5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7ADABB-26B4-4C17-AE87-CB31BA05832F}" type="datetimeFigureOut">
              <a:rPr lang="tr-TR" smtClean="0"/>
              <a:pPr/>
              <a:t>16.4.2016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168F95-C4FA-4ED8-9101-FDC2722F3CA6}" type="slidenum">
              <a:rPr lang="tr-TR" smtClean="0"/>
              <a:pPr/>
              <a:t>‹#›</a:t>
            </a:fld>
            <a:endParaRPr lang="tr-TR"/>
          </a:p>
        </p:txBody>
      </p:sp>
    </p:spTree>
    <p:extLst>
      <p:ext uri="{BB962C8B-B14F-4D97-AF65-F5344CB8AC3E}">
        <p14:creationId xmlns:p14="http://schemas.microsoft.com/office/powerpoint/2010/main" val="709326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9A168F95-C4FA-4ED8-9101-FDC2722F3CA6}" type="slidenum">
              <a:rPr lang="tr-TR" smtClean="0"/>
              <a:pPr/>
              <a:t>1</a:t>
            </a:fld>
            <a:endParaRPr lang="tr-TR"/>
          </a:p>
        </p:txBody>
      </p:sp>
    </p:spTree>
    <p:extLst>
      <p:ext uri="{BB962C8B-B14F-4D97-AF65-F5344CB8AC3E}">
        <p14:creationId xmlns:p14="http://schemas.microsoft.com/office/powerpoint/2010/main" val="1710757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A168F95-C4FA-4ED8-9101-FDC2722F3CA6}" type="slidenum">
              <a:rPr lang="tr-TR" smtClean="0"/>
              <a:pPr/>
              <a:t>40</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www.</a:t>
            </a:r>
            <a:r>
              <a:rPr lang="tr-TR" dirty="0" err="1" smtClean="0"/>
              <a:t>sorubak</a:t>
            </a:r>
            <a:r>
              <a:rPr lang="tr-TR" smtClean="0"/>
              <a:t>.com </a:t>
            </a:r>
            <a:endParaRPr lang="tr-TR" dirty="0"/>
          </a:p>
        </p:txBody>
      </p:sp>
      <p:sp>
        <p:nvSpPr>
          <p:cNvPr id="4" name="3 Slayt Numarası Yer Tutucusu"/>
          <p:cNvSpPr>
            <a:spLocks noGrp="1"/>
          </p:cNvSpPr>
          <p:nvPr>
            <p:ph type="sldNum" sz="quarter" idx="10"/>
          </p:nvPr>
        </p:nvSpPr>
        <p:spPr/>
        <p:txBody>
          <a:bodyPr/>
          <a:lstStyle/>
          <a:p>
            <a:fld id="{9A168F95-C4FA-4ED8-9101-FDC2722F3CA6}" type="slidenum">
              <a:rPr lang="tr-TR" smtClean="0"/>
              <a:pPr/>
              <a:t>42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FC0E14D9-F80E-4275-9888-937D5D417572}" type="datetimeFigureOut">
              <a:rPr lang="tr-TR" smtClean="0"/>
              <a:pPr/>
              <a:t>16.4.2016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B8C1C8-730E-482C-BC34-31AF3F687D0E}" type="slidenum">
              <a:rPr lang="tr-TR" smtClean="0"/>
              <a:pPr/>
              <a:t>‹#›</a:t>
            </a:fld>
            <a:endParaRPr lang="tr-T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tr-TR" smtClean="0"/>
              <a:t>Asıl başlık stili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C0E14D9-F80E-4275-9888-937D5D417572}" type="datetimeFigureOut">
              <a:rPr lang="tr-TR" smtClean="0"/>
              <a:pPr/>
              <a:t>16.4.2016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B8C1C8-730E-482C-BC34-31AF3F687D0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C0E14D9-F80E-4275-9888-937D5D417572}" type="datetimeFigureOut">
              <a:rPr lang="tr-TR" smtClean="0"/>
              <a:pPr/>
              <a:t>16.4.2016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B8C1C8-730E-482C-BC34-31AF3F687D0E}"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tr-TR" smtClean="0"/>
              <a:t>Asıl başlık stili için tıklatın</a:t>
            </a:r>
            <a:endParaRPr lang="en-US" dirty="0"/>
          </a:p>
        </p:txBody>
      </p:sp>
      <p:sp>
        <p:nvSpPr>
          <p:cNvPr id="4" name="Date Placeholder 3"/>
          <p:cNvSpPr>
            <a:spLocks noGrp="1"/>
          </p:cNvSpPr>
          <p:nvPr>
            <p:ph type="dt" sz="half" idx="10"/>
          </p:nvPr>
        </p:nvSpPr>
        <p:spPr/>
        <p:txBody>
          <a:bodyPr/>
          <a:lstStyle/>
          <a:p>
            <a:fld id="{FC0E14D9-F80E-4275-9888-937D5D417572}" type="datetimeFigureOut">
              <a:rPr lang="tr-TR" smtClean="0"/>
              <a:pPr/>
              <a:t>16.4.2016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B8C1C8-730E-482C-BC34-31AF3F687D0E}" type="slidenum">
              <a:rPr lang="tr-TR" smtClean="0"/>
              <a:pPr/>
              <a:t>‹#›</a:t>
            </a:fld>
            <a:endParaRPr lang="tr-TR"/>
          </a:p>
        </p:txBody>
      </p:sp>
      <p:sp>
        <p:nvSpPr>
          <p:cNvPr id="8" name="Content Placeholder 7"/>
          <p:cNvSpPr>
            <a:spLocks noGrp="1"/>
          </p:cNvSpPr>
          <p:nvPr>
            <p:ph sz="quarter" idx="13"/>
          </p:nvPr>
        </p:nvSpPr>
        <p:spPr>
          <a:xfrm>
            <a:off x="609600" y="1600200"/>
            <a:ext cx="79248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C0E14D9-F80E-4275-9888-937D5D417572}" type="datetimeFigureOut">
              <a:rPr lang="tr-TR" smtClean="0"/>
              <a:pPr/>
              <a:t>16.4.2016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B8C1C8-730E-482C-BC34-31AF3F687D0E}"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2" name="Title 1"/>
          <p:cNvSpPr>
            <a:spLocks noGrp="1"/>
          </p:cNvSpPr>
          <p:nvPr>
            <p:ph type="title"/>
          </p:nvPr>
        </p:nvSpPr>
        <p:spPr>
          <a:xfrm>
            <a:off x="609600" y="274638"/>
            <a:ext cx="7924800" cy="1143000"/>
          </a:xfrm>
        </p:spPr>
        <p:txBody>
          <a:bodyPr/>
          <a:lstStyle/>
          <a:p>
            <a:r>
              <a:rPr lang="tr-TR" smtClean="0"/>
              <a:t>Asıl başlık stili için tıklatın</a:t>
            </a:r>
            <a:endParaRPr lang="en-US" dirty="0"/>
          </a:p>
        </p:txBody>
      </p:sp>
      <p:sp>
        <p:nvSpPr>
          <p:cNvPr id="5" name="Date Placeholder 4"/>
          <p:cNvSpPr>
            <a:spLocks noGrp="1"/>
          </p:cNvSpPr>
          <p:nvPr>
            <p:ph type="dt" sz="half" idx="10"/>
          </p:nvPr>
        </p:nvSpPr>
        <p:spPr/>
        <p:txBody>
          <a:bodyPr/>
          <a:lstStyle/>
          <a:p>
            <a:fld id="{FC0E14D9-F80E-4275-9888-937D5D417572}" type="datetimeFigureOut">
              <a:rPr lang="tr-TR" smtClean="0"/>
              <a:pPr/>
              <a:t>16.4.2016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FB8C1C8-730E-482C-BC34-31AF3F687D0E}"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FC0E14D9-F80E-4275-9888-937D5D417572}" type="datetimeFigureOut">
              <a:rPr lang="tr-TR" smtClean="0"/>
              <a:pPr/>
              <a:t>16.4.2016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FB8C1C8-730E-482C-BC34-31AF3F687D0E}"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C0E14D9-F80E-4275-9888-937D5D417572}" type="datetimeFigureOut">
              <a:rPr lang="tr-TR" smtClean="0"/>
              <a:pPr/>
              <a:t>16.4.2016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FB8C1C8-730E-482C-BC34-31AF3F687D0E}"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E14D9-F80E-4275-9888-937D5D417572}" type="datetimeFigureOut">
              <a:rPr lang="tr-TR" smtClean="0"/>
              <a:pPr/>
              <a:t>16.4.2016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FB8C1C8-730E-482C-BC34-31AF3F687D0E}"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C0E14D9-F80E-4275-9888-937D5D417572}" type="datetimeFigureOut">
              <a:rPr lang="tr-TR" smtClean="0"/>
              <a:pPr/>
              <a:t>16.4.2016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FB8C1C8-730E-482C-BC34-31AF3F687D0E}"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C0E14D9-F80E-4275-9888-937D5D417572}" type="datetimeFigureOut">
              <a:rPr lang="tr-TR" smtClean="0"/>
              <a:pPr/>
              <a:t>16.4.2016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FB8C1C8-730E-482C-BC34-31AF3F687D0E}"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FC0E14D9-F80E-4275-9888-937D5D417572}" type="datetimeFigureOut">
              <a:rPr lang="tr-TR" smtClean="0"/>
              <a:pPr/>
              <a:t>16.4.2016</a:t>
            </a:fld>
            <a:endParaRPr lang="tr-T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tr-T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6FB8C1C8-730E-482C-BC34-31AF3F687D0E}"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29533" y="460191"/>
            <a:ext cx="7772400" cy="1470025"/>
          </a:xfrm>
        </p:spPr>
        <p:txBody>
          <a:bodyPr/>
          <a:lstStyle/>
          <a:p>
            <a:r>
              <a:rPr lang="tr-TR" sz="4000" dirty="0" smtClean="0">
                <a:solidFill>
                  <a:schemeClr val="accent4"/>
                </a:solidFill>
              </a:rPr>
              <a:t>GEÇMİŞTEN GÜNÜMÜZE TEKNOLOJİK GELİŞİM</a:t>
            </a:r>
            <a:endParaRPr lang="tr-TR" sz="4000" dirty="0">
              <a:solidFill>
                <a:schemeClr val="accent4"/>
              </a:solidFill>
            </a:endParaRPr>
          </a:p>
        </p:txBody>
      </p:sp>
      <p:pic>
        <p:nvPicPr>
          <p:cNvPr id="3074" name="Picture 2" descr="http://gcube.milliyet.com.tr/Detail/2010/06/03/icatlari-yuzunden-olen-mucitler-icat-thomas-midgley-118429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22484">
            <a:off x="1339804" y="4882137"/>
            <a:ext cx="1411992" cy="107797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60623">
            <a:off x="6630013" y="3438110"/>
            <a:ext cx="2207024" cy="1551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http://media4.ntvmsnbc.com/i/NTVMSNBC/Components/ArtAndPhoto-Fronts/Sections-StoryLevel/Teknoloji/Donan%C4%B1m%20ve%20Elektronik/090416-buluslar-karl-benz-ca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55607">
            <a:off x="4463082" y="3094703"/>
            <a:ext cx="1800200" cy="132428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758994">
            <a:off x="329995" y="3688056"/>
            <a:ext cx="1376337" cy="1032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descr="http://i.ensonhaber.com/resimler/galeri/4063/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635763">
            <a:off x="4302994" y="4574331"/>
            <a:ext cx="1598025" cy="11383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545314">
            <a:off x="2226483" y="3033180"/>
            <a:ext cx="1809163" cy="1447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2339752" y="6198164"/>
            <a:ext cx="4503758" cy="923330"/>
          </a:xfrm>
          <a:prstGeom prst="rect">
            <a:avLst/>
          </a:prstGeom>
          <a:noFill/>
        </p:spPr>
        <p:txBody>
          <a:bodyPr wrap="square" rtlCol="0">
            <a:spAutoFit/>
          </a:bodyPr>
          <a:lstStyle/>
          <a:p>
            <a:pPr algn="ctr"/>
            <a:r>
              <a:rPr lang="tr-TR" dirty="0">
                <a:solidFill>
                  <a:schemeClr val="tx2">
                    <a:lumMod val="60000"/>
                    <a:lumOff val="40000"/>
                  </a:schemeClr>
                </a:solidFill>
                <a:latin typeface="Lucida Handwriting" pitchFamily="66" charset="0"/>
              </a:rPr>
              <a:t>HAZIRLAYAN: </a:t>
            </a:r>
            <a:r>
              <a:rPr lang="tr-TR" dirty="0" smtClean="0">
                <a:solidFill>
                  <a:schemeClr val="tx2">
                    <a:lumMod val="60000"/>
                    <a:lumOff val="40000"/>
                  </a:schemeClr>
                </a:solidFill>
                <a:latin typeface="Lucida Handwriting" pitchFamily="66" charset="0"/>
              </a:rPr>
              <a:t>Samet Arda YÜZER</a:t>
            </a:r>
          </a:p>
          <a:p>
            <a:pPr algn="ctr"/>
            <a:endParaRPr lang="tr-TR" sz="1600" dirty="0">
              <a:solidFill>
                <a:schemeClr val="tx2">
                  <a:lumMod val="60000"/>
                  <a:lumOff val="40000"/>
                </a:schemeClr>
              </a:solidFill>
              <a:latin typeface="Lucida Handwriting" pitchFamily="66" charset="0"/>
            </a:endParaRPr>
          </a:p>
          <a:p>
            <a:endParaRPr lang="tr-TR" dirty="0">
              <a:latin typeface="Lucida Handwriting" pitchFamily="66" charset="0"/>
            </a:endParaRPr>
          </a:p>
        </p:txBody>
      </p:sp>
    </p:spTree>
    <p:extLst>
      <p:ext uri="{BB962C8B-B14F-4D97-AF65-F5344CB8AC3E}">
        <p14:creationId xmlns:p14="http://schemas.microsoft.com/office/powerpoint/2010/main" val="43339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0" nodeType="clickEffect">
                                  <p:stCondLst>
                                    <p:cond delay="0"/>
                                  </p:stCondLst>
                                  <p:childTnLst>
                                    <p:animRot by="120000">
                                      <p:cBhvr>
                                        <p:cTn id="13" dur="100" fill="hold">
                                          <p:stCondLst>
                                            <p:cond delay="0"/>
                                          </p:stCondLst>
                                        </p:cTn>
                                        <p:tgtEl>
                                          <p:spTgt spid="3"/>
                                        </p:tgtEl>
                                        <p:attrNameLst>
                                          <p:attrName>r</p:attrName>
                                        </p:attrNameLst>
                                      </p:cBhvr>
                                    </p:animRot>
                                    <p:animRot by="-240000">
                                      <p:cBhvr>
                                        <p:cTn id="14" dur="200" fill="hold">
                                          <p:stCondLst>
                                            <p:cond delay="200"/>
                                          </p:stCondLst>
                                        </p:cTn>
                                        <p:tgtEl>
                                          <p:spTgt spid="3"/>
                                        </p:tgtEl>
                                        <p:attrNameLst>
                                          <p:attrName>r</p:attrName>
                                        </p:attrNameLst>
                                      </p:cBhvr>
                                    </p:animRot>
                                    <p:animRot by="240000">
                                      <p:cBhvr>
                                        <p:cTn id="15" dur="200" fill="hold">
                                          <p:stCondLst>
                                            <p:cond delay="400"/>
                                          </p:stCondLst>
                                        </p:cTn>
                                        <p:tgtEl>
                                          <p:spTgt spid="3"/>
                                        </p:tgtEl>
                                        <p:attrNameLst>
                                          <p:attrName>r</p:attrName>
                                        </p:attrNameLst>
                                      </p:cBhvr>
                                    </p:animRot>
                                    <p:animRot by="-240000">
                                      <p:cBhvr>
                                        <p:cTn id="16" dur="200" fill="hold">
                                          <p:stCondLst>
                                            <p:cond delay="600"/>
                                          </p:stCondLst>
                                        </p:cTn>
                                        <p:tgtEl>
                                          <p:spTgt spid="3"/>
                                        </p:tgtEl>
                                        <p:attrNameLst>
                                          <p:attrName>r</p:attrName>
                                        </p:attrNameLst>
                                      </p:cBhvr>
                                    </p:animRot>
                                    <p:animRot by="120000">
                                      <p:cBhvr>
                                        <p:cTn id="17"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latin typeface="Comic Sans MS" pitchFamily="66" charset="0"/>
              </a:rPr>
              <a:t>Thomas Edison</a:t>
            </a:r>
          </a:p>
        </p:txBody>
      </p:sp>
      <p:sp>
        <p:nvSpPr>
          <p:cNvPr id="3" name="İçerik Yer Tutucusu 2"/>
          <p:cNvSpPr>
            <a:spLocks noGrp="1"/>
          </p:cNvSpPr>
          <p:nvPr>
            <p:ph sz="quarter" idx="13"/>
          </p:nvPr>
        </p:nvSpPr>
        <p:spPr>
          <a:xfrm>
            <a:off x="609600" y="1600200"/>
            <a:ext cx="3242320" cy="2260848"/>
          </a:xfrm>
        </p:spPr>
        <p:txBody>
          <a:bodyPr>
            <a:normAutofit lnSpcReduction="10000"/>
          </a:bodyPr>
          <a:lstStyle/>
          <a:p>
            <a:pPr marL="0" indent="0">
              <a:buNone/>
            </a:pPr>
            <a:r>
              <a:rPr lang="tr-TR" dirty="0">
                <a:latin typeface="Comic Sans MS" pitchFamily="66" charset="0"/>
              </a:rPr>
              <a:t>Bini aşkın buluş yapan; elektrik ampulünü, fonografi ve film gösterme makinelerini geliştiren Amerikalı mucittir. Havası boşaltılmış bir ortamda ışık yayan ve düşük akımla çalışan</a:t>
            </a:r>
            <a:r>
              <a:rPr lang="tr-TR" b="1" dirty="0">
                <a:latin typeface="Comic Sans MS" pitchFamily="66" charset="0"/>
              </a:rPr>
              <a:t> </a:t>
            </a:r>
            <a:r>
              <a:rPr lang="tr-TR" b="1" dirty="0">
                <a:solidFill>
                  <a:srgbClr val="FFFF00"/>
                </a:solidFill>
                <a:latin typeface="Comic Sans MS" pitchFamily="66" charset="0"/>
              </a:rPr>
              <a:t>ampul</a:t>
            </a:r>
            <a:r>
              <a:rPr lang="tr-TR" dirty="0">
                <a:latin typeface="Comic Sans MS" pitchFamily="66" charset="0"/>
              </a:rPr>
              <a:t> yapmayı başarmış bir bilim adamıdır.</a:t>
            </a:r>
          </a:p>
        </p:txBody>
      </p:sp>
      <p:pic>
        <p:nvPicPr>
          <p:cNvPr id="5122" name="Picture 2" descr="https://www.patentlybrilliant.com/wp-content/uploads/2014/05/thomas-edis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9632" y="1552600"/>
            <a:ext cx="3712865" cy="2697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1262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circle(out)">
                                      <p:cBhvr>
                                        <p:cTn id="16" dur="2000"/>
                                        <p:tgtEl>
                                          <p:spTgt spid="5122"/>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 by="(-#ppt_w*2)" calcmode="lin" valueType="num">
                                      <p:cBhvr rctx="PPT">
                                        <p:cTn id="21" dur="500" autoRev="1" fill="hold">
                                          <p:stCondLst>
                                            <p:cond delay="0"/>
                                          </p:stCondLst>
                                        </p:cTn>
                                        <p:tgtEl>
                                          <p:spTgt spid="3">
                                            <p:txEl>
                                              <p:pRg st="0" end="0"/>
                                            </p:txEl>
                                          </p:spTgt>
                                        </p:tgtEl>
                                        <p:attrNameLst>
                                          <p:attrName>ppt_w</p:attrName>
                                        </p:attrNameLst>
                                      </p:cBhvr>
                                    </p:anim>
                                    <p:anim by="(#ppt_w*0.50)" calcmode="lin" valueType="num">
                                      <p:cBhvr>
                                        <p:cTn id="22" dur="500" decel="50000" autoRev="1" fill="hold">
                                          <p:stCondLst>
                                            <p:cond delay="0"/>
                                          </p:stCondLst>
                                        </p:cTn>
                                        <p:tgtEl>
                                          <p:spTgt spid="3">
                                            <p:txEl>
                                              <p:pRg st="0" end="0"/>
                                            </p:txEl>
                                          </p:spTgt>
                                        </p:tgtEl>
                                        <p:attrNameLst>
                                          <p:attrName>ppt_x</p:attrName>
                                        </p:attrNameLst>
                                      </p:cBhvr>
                                    </p:anim>
                                    <p:anim from="(-#ppt_h/2)" to="(#ppt_y)" calcmode="lin" valueType="num">
                                      <p:cBhvr>
                                        <p:cTn id="23" dur="1000" fill="hold">
                                          <p:stCondLst>
                                            <p:cond delay="0"/>
                                          </p:stCondLst>
                                        </p:cTn>
                                        <p:tgtEl>
                                          <p:spTgt spid="3">
                                            <p:txEl>
                                              <p:pRg st="0" end="0"/>
                                            </p:txEl>
                                          </p:spTgt>
                                        </p:tgtEl>
                                        <p:attrNameLst>
                                          <p:attrName>ppt_y</p:attrName>
                                        </p:attrNameLst>
                                      </p:cBhvr>
                                    </p:anim>
                                    <p:animRot by="21600000">
                                      <p:cBhvr>
                                        <p:cTn id="24"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latin typeface="Comic Sans MS" pitchFamily="66" charset="0"/>
              </a:rPr>
              <a:t>NİKOLA TESLA</a:t>
            </a:r>
            <a:endParaRPr lang="tr-TR" b="1" dirty="0">
              <a:latin typeface="Comic Sans MS" pitchFamily="66" charset="0"/>
            </a:endParaRPr>
          </a:p>
        </p:txBody>
      </p:sp>
      <p:sp>
        <p:nvSpPr>
          <p:cNvPr id="3" name="İçerik Yer Tutucusu 2"/>
          <p:cNvSpPr>
            <a:spLocks noGrp="1"/>
          </p:cNvSpPr>
          <p:nvPr>
            <p:ph sz="quarter" idx="13"/>
          </p:nvPr>
        </p:nvSpPr>
        <p:spPr>
          <a:xfrm>
            <a:off x="609600" y="1600200"/>
            <a:ext cx="3602360" cy="4114800"/>
          </a:xfrm>
        </p:spPr>
        <p:txBody>
          <a:bodyPr/>
          <a:lstStyle/>
          <a:p>
            <a:pPr marL="0" indent="0">
              <a:buNone/>
            </a:pPr>
            <a:r>
              <a:rPr lang="tr-TR" dirty="0">
                <a:latin typeface="Comic Sans MS" pitchFamily="66" charset="0"/>
              </a:rPr>
              <a:t>Mucit, e</a:t>
            </a:r>
            <a:r>
              <a:rPr lang="tr-TR" dirty="0" smtClean="0">
                <a:latin typeface="Comic Sans MS" pitchFamily="66" charset="0"/>
              </a:rPr>
              <a:t>lektrik </a:t>
            </a:r>
            <a:r>
              <a:rPr lang="tr-TR" dirty="0">
                <a:latin typeface="Comic Sans MS" pitchFamily="66" charset="0"/>
              </a:rPr>
              <a:t>m</a:t>
            </a:r>
            <a:r>
              <a:rPr lang="tr-TR" dirty="0" smtClean="0">
                <a:latin typeface="Comic Sans MS" pitchFamily="66" charset="0"/>
              </a:rPr>
              <a:t>ühendisi</a:t>
            </a:r>
            <a:r>
              <a:rPr lang="tr-TR" dirty="0">
                <a:latin typeface="Comic Sans MS" pitchFamily="66" charset="0"/>
              </a:rPr>
              <a:t>, </a:t>
            </a:r>
            <a:r>
              <a:rPr lang="tr-TR" dirty="0" smtClean="0">
                <a:latin typeface="Comic Sans MS" pitchFamily="66" charset="0"/>
              </a:rPr>
              <a:t>makine </a:t>
            </a:r>
            <a:r>
              <a:rPr lang="tr-TR" dirty="0">
                <a:latin typeface="Comic Sans MS" pitchFamily="66" charset="0"/>
              </a:rPr>
              <a:t>m</a:t>
            </a:r>
            <a:r>
              <a:rPr lang="tr-TR" dirty="0" smtClean="0">
                <a:latin typeface="Comic Sans MS" pitchFamily="66" charset="0"/>
              </a:rPr>
              <a:t>ühendisi</a:t>
            </a:r>
            <a:r>
              <a:rPr lang="tr-TR" dirty="0">
                <a:latin typeface="Comic Sans MS" pitchFamily="66" charset="0"/>
              </a:rPr>
              <a:t>, </a:t>
            </a:r>
            <a:r>
              <a:rPr lang="tr-TR" dirty="0" smtClean="0">
                <a:latin typeface="Comic Sans MS" pitchFamily="66" charset="0"/>
              </a:rPr>
              <a:t>fizikçi </a:t>
            </a:r>
            <a:r>
              <a:rPr lang="tr-TR" dirty="0">
                <a:latin typeface="Comic Sans MS" pitchFamily="66" charset="0"/>
              </a:rPr>
              <a:t>ve </a:t>
            </a:r>
            <a:r>
              <a:rPr lang="tr-TR" dirty="0" err="1">
                <a:latin typeface="Comic Sans MS" pitchFamily="66" charset="0"/>
              </a:rPr>
              <a:t>e</a:t>
            </a:r>
            <a:r>
              <a:rPr lang="tr-TR" dirty="0" err="1" smtClean="0">
                <a:latin typeface="Comic Sans MS" pitchFamily="66" charset="0"/>
              </a:rPr>
              <a:t>lektrofizik</a:t>
            </a:r>
            <a:r>
              <a:rPr lang="tr-TR" dirty="0" smtClean="0">
                <a:latin typeface="Comic Sans MS" pitchFamily="66" charset="0"/>
              </a:rPr>
              <a:t> uzmanı.</a:t>
            </a:r>
          </a:p>
          <a:p>
            <a:pPr marL="0" indent="0">
              <a:buNone/>
            </a:pPr>
            <a:r>
              <a:rPr lang="tr-TR" dirty="0" smtClean="0">
                <a:latin typeface="Comic Sans MS" pitchFamily="66" charset="0"/>
              </a:rPr>
              <a:t>Elektromanyetizma alanında </a:t>
            </a:r>
            <a:r>
              <a:rPr lang="tr-TR" dirty="0">
                <a:latin typeface="Comic Sans MS" pitchFamily="66" charset="0"/>
              </a:rPr>
              <a:t>devrimsel buluşlara imza atmış, teorileri ve patentleri sayesinde alternatif akım, elektrik güç sistemi, çok fazlı güç sistemi ve indüksiyon motorlarının gelişmesini sağlamıştır</a:t>
            </a:r>
            <a:r>
              <a:rPr lang="tr-TR" dirty="0" smtClean="0">
                <a:latin typeface="Comic Sans MS" pitchFamily="66" charset="0"/>
              </a:rPr>
              <a:t>.</a:t>
            </a:r>
          </a:p>
          <a:p>
            <a:pPr marL="0" indent="0">
              <a:buNone/>
            </a:pPr>
            <a:r>
              <a:rPr lang="tr-TR" b="1" dirty="0" smtClean="0">
                <a:latin typeface="Comic Sans MS" pitchFamily="66" charset="0"/>
              </a:rPr>
              <a:t>Kablosuz </a:t>
            </a:r>
            <a:r>
              <a:rPr lang="tr-TR" b="1" dirty="0">
                <a:latin typeface="Comic Sans MS" pitchFamily="66" charset="0"/>
              </a:rPr>
              <a:t>Enerji </a:t>
            </a:r>
            <a:r>
              <a:rPr lang="tr-TR" b="1" dirty="0" smtClean="0">
                <a:latin typeface="Comic Sans MS" pitchFamily="66" charset="0"/>
              </a:rPr>
              <a:t>Aktarımı</a:t>
            </a:r>
            <a:r>
              <a:rPr lang="tr-TR" dirty="0" smtClean="0">
                <a:latin typeface="Comic Sans MS" pitchFamily="66" charset="0"/>
              </a:rPr>
              <a:t> </a:t>
            </a:r>
            <a:r>
              <a:rPr lang="tr-TR" dirty="0">
                <a:latin typeface="Comic Sans MS" pitchFamily="66" charset="0"/>
              </a:rPr>
              <a:t>konusunda deneyler yapmış, kilometrelerce ötedeki lambaları kablosuz olarak aydınlatmıştır.  </a:t>
            </a:r>
          </a:p>
        </p:txBody>
      </p:sp>
      <p:sp>
        <p:nvSpPr>
          <p:cNvPr id="4" name="Metin kutusu 3"/>
          <p:cNvSpPr txBox="1"/>
          <p:nvPr/>
        </p:nvSpPr>
        <p:spPr>
          <a:xfrm>
            <a:off x="683568" y="6093296"/>
            <a:ext cx="5256567" cy="338554"/>
          </a:xfrm>
          <a:prstGeom prst="rect">
            <a:avLst/>
          </a:prstGeom>
          <a:noFill/>
        </p:spPr>
        <p:txBody>
          <a:bodyPr wrap="none" rtlCol="0">
            <a:spAutoFit/>
          </a:bodyPr>
          <a:lstStyle/>
          <a:p>
            <a:r>
              <a:rPr lang="tr-TR" sz="1600" dirty="0" smtClean="0">
                <a:latin typeface="Comic Sans MS" pitchFamily="66" charset="0"/>
              </a:rPr>
              <a:t>Ayrıca bugün kullanılan uzaktan kumandanın mucididir</a:t>
            </a:r>
            <a:endParaRPr lang="tr-TR" sz="1600" dirty="0">
              <a:latin typeface="Comic Sans MS" pitchFamily="66" charset="0"/>
            </a:endParaRPr>
          </a:p>
        </p:txBody>
      </p:sp>
      <p:pic>
        <p:nvPicPr>
          <p:cNvPr id="6148" name="Picture 4" descr="http://eden-saga.com/wp-content/uploads/nikola-tesla-couverture-stephane-kervor-543p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7946" y="1556792"/>
            <a:ext cx="4437769"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8352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148"/>
                                        </p:tgtEl>
                                        <p:attrNameLst>
                                          <p:attrName>style.visibility</p:attrName>
                                        </p:attrNameLst>
                                      </p:cBhvr>
                                      <p:to>
                                        <p:strVal val="visible"/>
                                      </p:to>
                                    </p:set>
                                    <p:animEffect transition="in" filter="fade">
                                      <p:cBhvr>
                                        <p:cTn id="16" dur="1000"/>
                                        <p:tgtEl>
                                          <p:spTgt spid="6148"/>
                                        </p:tgtEl>
                                      </p:cBhvr>
                                    </p:animEffect>
                                    <p:anim calcmode="lin" valueType="num">
                                      <p:cBhvr>
                                        <p:cTn id="17" dur="1000" fill="hold"/>
                                        <p:tgtEl>
                                          <p:spTgt spid="6148"/>
                                        </p:tgtEl>
                                        <p:attrNameLst>
                                          <p:attrName>ppt_x</p:attrName>
                                        </p:attrNameLst>
                                      </p:cBhvr>
                                      <p:tavLst>
                                        <p:tav tm="0">
                                          <p:val>
                                            <p:strVal val="#ppt_x"/>
                                          </p:val>
                                        </p:tav>
                                        <p:tav tm="100000">
                                          <p:val>
                                            <p:strVal val="#ppt_x"/>
                                          </p:val>
                                        </p:tav>
                                      </p:tavLst>
                                    </p:anim>
                                    <p:anim calcmode="lin" valueType="num">
                                      <p:cBhvr>
                                        <p:cTn id="18"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0" end="0"/>
                                            </p:txEl>
                                          </p:spTgt>
                                        </p:tgtEl>
                                        <p:attrNameLst>
                                          <p:attrName>ppt_w</p:attrName>
                                        </p:attrNameLst>
                                      </p:cBhvr>
                                    </p:anim>
                                    <p:anim by="(#ppt_w*0.50)" calcmode="lin" valueType="num">
                                      <p:cBhvr>
                                        <p:cTn id="24" dur="500" decel="50000" autoRev="1" fill="hold">
                                          <p:stCondLst>
                                            <p:cond delay="0"/>
                                          </p:stCondLst>
                                        </p:cTn>
                                        <p:tgtEl>
                                          <p:spTgt spid="3">
                                            <p:txEl>
                                              <p:pRg st="0" end="0"/>
                                            </p:txEl>
                                          </p:spTgt>
                                        </p:tgtEl>
                                        <p:attrNameLst>
                                          <p:attrName>ppt_x</p:attrName>
                                        </p:attrNameLst>
                                      </p:cBhvr>
                                    </p:anim>
                                    <p:anim from="(-#ppt_h/2)" to="(#ppt_y)" calcmode="lin" valueType="num">
                                      <p:cBhvr>
                                        <p:cTn id="25" dur="1000" fill="hold">
                                          <p:stCondLst>
                                            <p:cond delay="0"/>
                                          </p:stCondLst>
                                        </p:cTn>
                                        <p:tgtEl>
                                          <p:spTgt spid="3">
                                            <p:txEl>
                                              <p:pRg st="0" end="0"/>
                                            </p:txEl>
                                          </p:spTgt>
                                        </p:tgtEl>
                                        <p:attrNameLst>
                                          <p:attrName>ppt_y</p:attrName>
                                        </p:attrNameLst>
                                      </p:cBhvr>
                                    </p:anim>
                                    <p:animRot by="21600000">
                                      <p:cBhvr>
                                        <p:cTn id="26" dur="1000" fill="hold">
                                          <p:stCondLst>
                                            <p:cond delay="0"/>
                                          </p:stCondLst>
                                        </p:cTn>
                                        <p:tgtEl>
                                          <p:spTgt spid="3">
                                            <p:txEl>
                                              <p:pRg st="0" end="0"/>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1" end="1"/>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1" end="1"/>
                                            </p:txEl>
                                          </p:spTgt>
                                        </p:tgtEl>
                                        <p:attrNameLst>
                                          <p:attrName>ppt_w</p:attrName>
                                        </p:attrNameLst>
                                      </p:cBhvr>
                                    </p:anim>
                                    <p:anim by="(#ppt_w*0.50)" calcmode="lin" valueType="num">
                                      <p:cBhvr>
                                        <p:cTn id="32" dur="500" decel="50000" autoRev="1" fill="hold">
                                          <p:stCondLst>
                                            <p:cond delay="0"/>
                                          </p:stCondLst>
                                        </p:cTn>
                                        <p:tgtEl>
                                          <p:spTgt spid="3">
                                            <p:txEl>
                                              <p:pRg st="1" end="1"/>
                                            </p:txEl>
                                          </p:spTgt>
                                        </p:tgtEl>
                                        <p:attrNameLst>
                                          <p:attrName>ppt_x</p:attrName>
                                        </p:attrNameLst>
                                      </p:cBhvr>
                                    </p:anim>
                                    <p:anim from="(-#ppt_h/2)" to="(#ppt_y)" calcmode="lin" valueType="num">
                                      <p:cBhvr>
                                        <p:cTn id="33" dur="1000" fill="hold">
                                          <p:stCondLst>
                                            <p:cond delay="0"/>
                                          </p:stCondLst>
                                        </p:cTn>
                                        <p:tgtEl>
                                          <p:spTgt spid="3">
                                            <p:txEl>
                                              <p:pRg st="1" end="1"/>
                                            </p:txEl>
                                          </p:spTgt>
                                        </p:tgtEl>
                                        <p:attrNameLst>
                                          <p:attrName>ppt_y</p:attrName>
                                        </p:attrNameLst>
                                      </p:cBhvr>
                                    </p:anim>
                                    <p:animRot by="21600000">
                                      <p:cBhvr>
                                        <p:cTn id="34" dur="1000" fill="hold">
                                          <p:stCondLst>
                                            <p:cond delay="0"/>
                                          </p:stCondLst>
                                        </p:cTn>
                                        <p:tgtEl>
                                          <p:spTgt spid="3">
                                            <p:txEl>
                                              <p:pRg st="1" end="1"/>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3">
                                            <p:txEl>
                                              <p:pRg st="2" end="2"/>
                                            </p:txEl>
                                          </p:spTgt>
                                        </p:tgtEl>
                                        <p:attrNameLst>
                                          <p:attrName>style.visibility</p:attrName>
                                        </p:attrNameLst>
                                      </p:cBhvr>
                                      <p:to>
                                        <p:strVal val="visible"/>
                                      </p:to>
                                    </p:set>
                                    <p:anim by="(-#ppt_w*2)" calcmode="lin" valueType="num">
                                      <p:cBhvr rctx="PPT">
                                        <p:cTn id="39" dur="500" autoRev="1" fill="hold">
                                          <p:stCondLst>
                                            <p:cond delay="0"/>
                                          </p:stCondLst>
                                        </p:cTn>
                                        <p:tgtEl>
                                          <p:spTgt spid="3">
                                            <p:txEl>
                                              <p:pRg st="2" end="2"/>
                                            </p:txEl>
                                          </p:spTgt>
                                        </p:tgtEl>
                                        <p:attrNameLst>
                                          <p:attrName>ppt_w</p:attrName>
                                        </p:attrNameLst>
                                      </p:cBhvr>
                                    </p:anim>
                                    <p:anim by="(#ppt_w*0.50)" calcmode="lin" valueType="num">
                                      <p:cBhvr>
                                        <p:cTn id="40" dur="500" decel="50000" autoRev="1" fill="hold">
                                          <p:stCondLst>
                                            <p:cond delay="0"/>
                                          </p:stCondLst>
                                        </p:cTn>
                                        <p:tgtEl>
                                          <p:spTgt spid="3">
                                            <p:txEl>
                                              <p:pRg st="2" end="2"/>
                                            </p:txEl>
                                          </p:spTgt>
                                        </p:tgtEl>
                                        <p:attrNameLst>
                                          <p:attrName>ppt_x</p:attrName>
                                        </p:attrNameLst>
                                      </p:cBhvr>
                                    </p:anim>
                                    <p:anim from="(-#ppt_h/2)" to="(#ppt_y)" calcmode="lin" valueType="num">
                                      <p:cBhvr>
                                        <p:cTn id="41" dur="1000" fill="hold">
                                          <p:stCondLst>
                                            <p:cond delay="0"/>
                                          </p:stCondLst>
                                        </p:cTn>
                                        <p:tgtEl>
                                          <p:spTgt spid="3">
                                            <p:txEl>
                                              <p:pRg st="2" end="2"/>
                                            </p:txEl>
                                          </p:spTgt>
                                        </p:tgtEl>
                                        <p:attrNameLst>
                                          <p:attrName>ppt_y</p:attrName>
                                        </p:attrNameLst>
                                      </p:cBhvr>
                                    </p:anim>
                                    <p:animRot by="21600000">
                                      <p:cBhvr>
                                        <p:cTn id="42" dur="1000" fill="hold">
                                          <p:stCondLst>
                                            <p:cond delay="0"/>
                                          </p:stCondLst>
                                        </p:cTn>
                                        <p:tgtEl>
                                          <p:spTgt spid="3">
                                            <p:txEl>
                                              <p:pRg st="2" end="2"/>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grpId="0" nodeType="clickEffect">
                                  <p:stCondLst>
                                    <p:cond delay="0"/>
                                  </p:stCondLst>
                                  <p:iterate type="lt">
                                    <p:tmPct val="10000"/>
                                  </p:iterate>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4"/>
                                        </p:tgtEl>
                                        <p:attrNameLst>
                                          <p:attrName>ppt_y</p:attrName>
                                        </p:attrNameLst>
                                      </p:cBhvr>
                                      <p:tavLst>
                                        <p:tav tm="0">
                                          <p:val>
                                            <p:strVal val="#ppt_y"/>
                                          </p:val>
                                        </p:tav>
                                        <p:tav tm="100000">
                                          <p:val>
                                            <p:strVal val="#ppt_y"/>
                                          </p:val>
                                        </p:tav>
                                      </p:tavLst>
                                    </p:anim>
                                    <p:anim calcmode="lin" valueType="num">
                                      <p:cBhvr>
                                        <p:cTn id="4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latin typeface="Comic Sans MS" pitchFamily="66" charset="0"/>
              </a:rPr>
              <a:t>Louis </a:t>
            </a:r>
            <a:r>
              <a:rPr lang="tr-TR" b="1" dirty="0" err="1" smtClean="0">
                <a:latin typeface="Comic Sans MS" pitchFamily="66" charset="0"/>
              </a:rPr>
              <a:t>Pasteur</a:t>
            </a:r>
            <a:endParaRPr lang="tr-TR" dirty="0">
              <a:latin typeface="Comic Sans MS" pitchFamily="66" charset="0"/>
            </a:endParaRPr>
          </a:p>
        </p:txBody>
      </p:sp>
      <p:sp>
        <p:nvSpPr>
          <p:cNvPr id="3" name="İçerik Yer Tutucusu 2"/>
          <p:cNvSpPr>
            <a:spLocks noGrp="1"/>
          </p:cNvSpPr>
          <p:nvPr>
            <p:ph sz="quarter" idx="13"/>
          </p:nvPr>
        </p:nvSpPr>
        <p:spPr>
          <a:xfrm>
            <a:off x="251520" y="1600200"/>
            <a:ext cx="4032448" cy="4133056"/>
          </a:xfrm>
        </p:spPr>
        <p:txBody>
          <a:bodyPr/>
          <a:lstStyle/>
          <a:p>
            <a:pPr marL="0" indent="0">
              <a:buNone/>
            </a:pPr>
            <a:r>
              <a:rPr lang="tr-TR" dirty="0">
                <a:latin typeface="Comic Sans MS" pitchFamily="66" charset="0"/>
              </a:rPr>
              <a:t>Fransa da doğmuş bu bilim adamı fizik, kimya ve tıp alanındaki çalışmaları ile tanınmıştır. </a:t>
            </a:r>
            <a:endParaRPr lang="tr-TR" dirty="0" smtClean="0">
              <a:latin typeface="Comic Sans MS" pitchFamily="66" charset="0"/>
            </a:endParaRPr>
          </a:p>
          <a:p>
            <a:pPr marL="0" indent="0">
              <a:buNone/>
            </a:pPr>
            <a:r>
              <a:rPr lang="tr-TR" dirty="0" smtClean="0">
                <a:latin typeface="Comic Sans MS" pitchFamily="66" charset="0"/>
              </a:rPr>
              <a:t>İnsan </a:t>
            </a:r>
            <a:r>
              <a:rPr lang="tr-TR" dirty="0">
                <a:latin typeface="Comic Sans MS" pitchFamily="66" charset="0"/>
              </a:rPr>
              <a:t>ve hayvanlarda görülen şarbon, tavuk kolerası ve kuduz hastalıkları ile, bağışıklık mekanizması ve aşı hazırlama teknikleri üzerinde çalışmıştır. </a:t>
            </a:r>
            <a:endParaRPr lang="tr-TR" dirty="0" smtClean="0">
              <a:latin typeface="Comic Sans MS" pitchFamily="66" charset="0"/>
            </a:endParaRPr>
          </a:p>
          <a:p>
            <a:pPr marL="0" indent="0">
              <a:buNone/>
            </a:pPr>
            <a:r>
              <a:rPr lang="tr-TR" dirty="0" err="1" smtClean="0">
                <a:latin typeface="Comic Sans MS" pitchFamily="66" charset="0"/>
              </a:rPr>
              <a:t>Pasteur</a:t>
            </a:r>
            <a:r>
              <a:rPr lang="tr-TR" dirty="0" smtClean="0">
                <a:latin typeface="Comic Sans MS" pitchFamily="66" charset="0"/>
              </a:rPr>
              <a:t>‘ un </a:t>
            </a:r>
            <a:r>
              <a:rPr lang="tr-TR" dirty="0">
                <a:latin typeface="Comic Sans MS" pitchFamily="66" charset="0"/>
              </a:rPr>
              <a:t>tüm dünyada tanınmasını sağlayan buluşu ise kuduz aşısıdır. Kuduz aşısı diğer aşıların da önünü açmıştır.</a:t>
            </a:r>
          </a:p>
        </p:txBody>
      </p:sp>
      <p:pic>
        <p:nvPicPr>
          <p:cNvPr id="9218" name="Picture 2" descr="http://dodd.cmcvellore.ac.in/hom/32%20-%20Paste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4693" y="1484429"/>
            <a:ext cx="4756559"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56995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9218"/>
                                        </p:tgtEl>
                                        <p:attrNameLst>
                                          <p:attrName>style.visibility</p:attrName>
                                        </p:attrNameLst>
                                      </p:cBhvr>
                                      <p:to>
                                        <p:strVal val="visible"/>
                                      </p:to>
                                    </p:set>
                                    <p:animEffect transition="in" filter="circle(in)">
                                      <p:cBhvr>
                                        <p:cTn id="16" dur="2000"/>
                                        <p:tgtEl>
                                          <p:spTgt spid="9218"/>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 by="(-#ppt_w*2)" calcmode="lin" valueType="num">
                                      <p:cBhvr rctx="PPT">
                                        <p:cTn id="21" dur="500" autoRev="1" fill="hold">
                                          <p:stCondLst>
                                            <p:cond delay="0"/>
                                          </p:stCondLst>
                                        </p:cTn>
                                        <p:tgtEl>
                                          <p:spTgt spid="3">
                                            <p:txEl>
                                              <p:pRg st="0" end="0"/>
                                            </p:txEl>
                                          </p:spTgt>
                                        </p:tgtEl>
                                        <p:attrNameLst>
                                          <p:attrName>ppt_w</p:attrName>
                                        </p:attrNameLst>
                                      </p:cBhvr>
                                    </p:anim>
                                    <p:anim by="(#ppt_w*0.50)" calcmode="lin" valueType="num">
                                      <p:cBhvr>
                                        <p:cTn id="22" dur="500" decel="50000" autoRev="1" fill="hold">
                                          <p:stCondLst>
                                            <p:cond delay="0"/>
                                          </p:stCondLst>
                                        </p:cTn>
                                        <p:tgtEl>
                                          <p:spTgt spid="3">
                                            <p:txEl>
                                              <p:pRg st="0" end="0"/>
                                            </p:txEl>
                                          </p:spTgt>
                                        </p:tgtEl>
                                        <p:attrNameLst>
                                          <p:attrName>ppt_x</p:attrName>
                                        </p:attrNameLst>
                                      </p:cBhvr>
                                    </p:anim>
                                    <p:anim from="(-#ppt_h/2)" to="(#ppt_y)" calcmode="lin" valueType="num">
                                      <p:cBhvr>
                                        <p:cTn id="23" dur="1000" fill="hold">
                                          <p:stCondLst>
                                            <p:cond delay="0"/>
                                          </p:stCondLst>
                                        </p:cTn>
                                        <p:tgtEl>
                                          <p:spTgt spid="3">
                                            <p:txEl>
                                              <p:pRg st="0" end="0"/>
                                            </p:txEl>
                                          </p:spTgt>
                                        </p:tgtEl>
                                        <p:attrNameLst>
                                          <p:attrName>ppt_y</p:attrName>
                                        </p:attrNameLst>
                                      </p:cBhvr>
                                    </p:anim>
                                    <p:animRot by="21600000">
                                      <p:cBhvr>
                                        <p:cTn id="24" dur="1000" fill="hold">
                                          <p:stCondLst>
                                            <p:cond delay="0"/>
                                          </p:stCondLst>
                                        </p:cTn>
                                        <p:tgtEl>
                                          <p:spTgt spid="3">
                                            <p:txEl>
                                              <p:pRg st="0" end="0"/>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3">
                                            <p:txEl>
                                              <p:pRg st="1" end="1"/>
                                            </p:txEl>
                                          </p:spTgt>
                                        </p:tgtEl>
                                        <p:attrNameLst>
                                          <p:attrName>style.visibility</p:attrName>
                                        </p:attrNameLst>
                                      </p:cBhvr>
                                      <p:to>
                                        <p:strVal val="visible"/>
                                      </p:to>
                                    </p:set>
                                    <p:anim by="(-#ppt_w*2)" calcmode="lin" valueType="num">
                                      <p:cBhvr rctx="PPT">
                                        <p:cTn id="29" dur="500" autoRev="1" fill="hold">
                                          <p:stCondLst>
                                            <p:cond delay="0"/>
                                          </p:stCondLst>
                                        </p:cTn>
                                        <p:tgtEl>
                                          <p:spTgt spid="3">
                                            <p:txEl>
                                              <p:pRg st="1" end="1"/>
                                            </p:txEl>
                                          </p:spTgt>
                                        </p:tgtEl>
                                        <p:attrNameLst>
                                          <p:attrName>ppt_w</p:attrName>
                                        </p:attrNameLst>
                                      </p:cBhvr>
                                    </p:anim>
                                    <p:anim by="(#ppt_w*0.50)" calcmode="lin" valueType="num">
                                      <p:cBhvr>
                                        <p:cTn id="30" dur="500" decel="50000" autoRev="1" fill="hold">
                                          <p:stCondLst>
                                            <p:cond delay="0"/>
                                          </p:stCondLst>
                                        </p:cTn>
                                        <p:tgtEl>
                                          <p:spTgt spid="3">
                                            <p:txEl>
                                              <p:pRg st="1" end="1"/>
                                            </p:txEl>
                                          </p:spTgt>
                                        </p:tgtEl>
                                        <p:attrNameLst>
                                          <p:attrName>ppt_x</p:attrName>
                                        </p:attrNameLst>
                                      </p:cBhvr>
                                    </p:anim>
                                    <p:anim from="(-#ppt_h/2)" to="(#ppt_y)" calcmode="lin" valueType="num">
                                      <p:cBhvr>
                                        <p:cTn id="31" dur="1000" fill="hold">
                                          <p:stCondLst>
                                            <p:cond delay="0"/>
                                          </p:stCondLst>
                                        </p:cTn>
                                        <p:tgtEl>
                                          <p:spTgt spid="3">
                                            <p:txEl>
                                              <p:pRg st="1" end="1"/>
                                            </p:txEl>
                                          </p:spTgt>
                                        </p:tgtEl>
                                        <p:attrNameLst>
                                          <p:attrName>ppt_y</p:attrName>
                                        </p:attrNameLst>
                                      </p:cBhvr>
                                    </p:anim>
                                    <p:animRot by="21600000">
                                      <p:cBhvr>
                                        <p:cTn id="32" dur="1000" fill="hold">
                                          <p:stCondLst>
                                            <p:cond delay="0"/>
                                          </p:stCondLst>
                                        </p:cTn>
                                        <p:tgtEl>
                                          <p:spTgt spid="3">
                                            <p:txEl>
                                              <p:pRg st="1" end="1"/>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grpId="0" nodeType="clickEffect">
                                  <p:stCondLst>
                                    <p:cond delay="0"/>
                                  </p:stCondLst>
                                  <p:iterate type="lt">
                                    <p:tmPct val="10000"/>
                                  </p:iterate>
                                  <p:childTnLst>
                                    <p:set>
                                      <p:cBhvr>
                                        <p:cTn id="36" dur="1" fill="hold">
                                          <p:stCondLst>
                                            <p:cond delay="0"/>
                                          </p:stCondLst>
                                        </p:cTn>
                                        <p:tgtEl>
                                          <p:spTgt spid="3">
                                            <p:txEl>
                                              <p:pRg st="2" end="2"/>
                                            </p:txEl>
                                          </p:spTgt>
                                        </p:tgtEl>
                                        <p:attrNameLst>
                                          <p:attrName>style.visibility</p:attrName>
                                        </p:attrNameLst>
                                      </p:cBhvr>
                                      <p:to>
                                        <p:strVal val="visible"/>
                                      </p:to>
                                    </p:set>
                                    <p:anim by="(-#ppt_w*2)" calcmode="lin" valueType="num">
                                      <p:cBhvr rctx="PPT">
                                        <p:cTn id="37" dur="500" autoRev="1" fill="hold">
                                          <p:stCondLst>
                                            <p:cond delay="0"/>
                                          </p:stCondLst>
                                        </p:cTn>
                                        <p:tgtEl>
                                          <p:spTgt spid="3">
                                            <p:txEl>
                                              <p:pRg st="2" end="2"/>
                                            </p:txEl>
                                          </p:spTgt>
                                        </p:tgtEl>
                                        <p:attrNameLst>
                                          <p:attrName>ppt_w</p:attrName>
                                        </p:attrNameLst>
                                      </p:cBhvr>
                                    </p:anim>
                                    <p:anim by="(#ppt_w*0.50)" calcmode="lin" valueType="num">
                                      <p:cBhvr>
                                        <p:cTn id="38" dur="500" decel="50000" autoRev="1" fill="hold">
                                          <p:stCondLst>
                                            <p:cond delay="0"/>
                                          </p:stCondLst>
                                        </p:cTn>
                                        <p:tgtEl>
                                          <p:spTgt spid="3">
                                            <p:txEl>
                                              <p:pRg st="2" end="2"/>
                                            </p:txEl>
                                          </p:spTgt>
                                        </p:tgtEl>
                                        <p:attrNameLst>
                                          <p:attrName>ppt_x</p:attrName>
                                        </p:attrNameLst>
                                      </p:cBhvr>
                                    </p:anim>
                                    <p:anim from="(-#ppt_h/2)" to="(#ppt_y)" calcmode="lin" valueType="num">
                                      <p:cBhvr>
                                        <p:cTn id="39" dur="1000" fill="hold">
                                          <p:stCondLst>
                                            <p:cond delay="0"/>
                                          </p:stCondLst>
                                        </p:cTn>
                                        <p:tgtEl>
                                          <p:spTgt spid="3">
                                            <p:txEl>
                                              <p:pRg st="2" end="2"/>
                                            </p:txEl>
                                          </p:spTgt>
                                        </p:tgtEl>
                                        <p:attrNameLst>
                                          <p:attrName>ppt_y</p:attrName>
                                        </p:attrNameLst>
                                      </p:cBhvr>
                                    </p:anim>
                                    <p:animRot by="21600000">
                                      <p:cBhvr>
                                        <p:cTn id="40" dur="1000" fill="hold">
                                          <p:stCondLst>
                                            <p:cond delay="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latin typeface="Comic Sans MS" pitchFamily="66" charset="0"/>
              </a:rPr>
              <a:t>Marie </a:t>
            </a:r>
            <a:r>
              <a:rPr lang="tr-TR" b="1" dirty="0" err="1" smtClean="0">
                <a:latin typeface="Comic Sans MS" pitchFamily="66" charset="0"/>
              </a:rPr>
              <a:t>Curie</a:t>
            </a:r>
            <a:r>
              <a:rPr lang="tr-TR" b="1" dirty="0" smtClean="0">
                <a:latin typeface="Comic Sans MS" pitchFamily="66" charset="0"/>
              </a:rPr>
              <a:t> (Madam </a:t>
            </a:r>
            <a:r>
              <a:rPr lang="tr-TR" b="1" dirty="0" err="1" smtClean="0">
                <a:latin typeface="Comic Sans MS" pitchFamily="66" charset="0"/>
              </a:rPr>
              <a:t>Curie</a:t>
            </a:r>
            <a:r>
              <a:rPr lang="tr-TR" b="1" dirty="0" smtClean="0">
                <a:latin typeface="Comic Sans MS" pitchFamily="66" charset="0"/>
              </a:rPr>
              <a:t>)</a:t>
            </a:r>
            <a:endParaRPr lang="tr-TR" dirty="0">
              <a:latin typeface="Comic Sans MS" pitchFamily="66" charset="0"/>
            </a:endParaRPr>
          </a:p>
        </p:txBody>
      </p:sp>
      <p:sp>
        <p:nvSpPr>
          <p:cNvPr id="3" name="İçerik Yer Tutucusu 2"/>
          <p:cNvSpPr>
            <a:spLocks noGrp="1"/>
          </p:cNvSpPr>
          <p:nvPr>
            <p:ph sz="quarter" idx="13"/>
          </p:nvPr>
        </p:nvSpPr>
        <p:spPr>
          <a:xfrm>
            <a:off x="395536" y="1600200"/>
            <a:ext cx="3888432" cy="4114800"/>
          </a:xfrm>
        </p:spPr>
        <p:txBody>
          <a:bodyPr/>
          <a:lstStyle/>
          <a:p>
            <a:pPr marL="0" indent="0">
              <a:buNone/>
            </a:pPr>
            <a:r>
              <a:rPr lang="tr-TR" dirty="0">
                <a:latin typeface="Comic Sans MS" pitchFamily="66" charset="0"/>
              </a:rPr>
              <a:t>Polonyalı ünlü kadın fizikçidir. Kanser hastalığını tedavi eden radyoaktivite ışınlarını bulmuştur. Bilim dalında Nobel Ödülü'nü iki kere alan ilk bilim insanı olmuştur.</a:t>
            </a:r>
          </a:p>
        </p:txBody>
      </p:sp>
      <p:pic>
        <p:nvPicPr>
          <p:cNvPr id="10242" name="Picture 2" descr="http://www.physics.umd.edu/courses/Phys420/Spring2002/Parra_Spring2002/Images/Physicists_Big/MarieCurie_B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1628800"/>
            <a:ext cx="2562225" cy="372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9814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0242"/>
                                        </p:tgtEl>
                                        <p:attrNameLst>
                                          <p:attrName>style.visibility</p:attrName>
                                        </p:attrNameLst>
                                      </p:cBhvr>
                                      <p:to>
                                        <p:strVal val="visible"/>
                                      </p:to>
                                    </p:set>
                                    <p:animEffect transition="in" filter="circle(in)">
                                      <p:cBhvr>
                                        <p:cTn id="16" dur="2000"/>
                                        <p:tgtEl>
                                          <p:spTgt spid="10242"/>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 by="(-#ppt_w*2)" calcmode="lin" valueType="num">
                                      <p:cBhvr rctx="PPT">
                                        <p:cTn id="21" dur="500" autoRev="1" fill="hold">
                                          <p:stCondLst>
                                            <p:cond delay="0"/>
                                          </p:stCondLst>
                                        </p:cTn>
                                        <p:tgtEl>
                                          <p:spTgt spid="3">
                                            <p:txEl>
                                              <p:pRg st="0" end="0"/>
                                            </p:txEl>
                                          </p:spTgt>
                                        </p:tgtEl>
                                        <p:attrNameLst>
                                          <p:attrName>ppt_w</p:attrName>
                                        </p:attrNameLst>
                                      </p:cBhvr>
                                    </p:anim>
                                    <p:anim by="(#ppt_w*0.50)" calcmode="lin" valueType="num">
                                      <p:cBhvr>
                                        <p:cTn id="22" dur="500" decel="50000" autoRev="1" fill="hold">
                                          <p:stCondLst>
                                            <p:cond delay="0"/>
                                          </p:stCondLst>
                                        </p:cTn>
                                        <p:tgtEl>
                                          <p:spTgt spid="3">
                                            <p:txEl>
                                              <p:pRg st="0" end="0"/>
                                            </p:txEl>
                                          </p:spTgt>
                                        </p:tgtEl>
                                        <p:attrNameLst>
                                          <p:attrName>ppt_x</p:attrName>
                                        </p:attrNameLst>
                                      </p:cBhvr>
                                    </p:anim>
                                    <p:anim from="(-#ppt_h/2)" to="(#ppt_y)" calcmode="lin" valueType="num">
                                      <p:cBhvr>
                                        <p:cTn id="23" dur="1000" fill="hold">
                                          <p:stCondLst>
                                            <p:cond delay="0"/>
                                          </p:stCondLst>
                                        </p:cTn>
                                        <p:tgtEl>
                                          <p:spTgt spid="3">
                                            <p:txEl>
                                              <p:pRg st="0" end="0"/>
                                            </p:txEl>
                                          </p:spTgt>
                                        </p:tgtEl>
                                        <p:attrNameLst>
                                          <p:attrName>ppt_y</p:attrName>
                                        </p:attrNameLst>
                                      </p:cBhvr>
                                    </p:anim>
                                    <p:animRot by="21600000">
                                      <p:cBhvr>
                                        <p:cTn id="24"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latin typeface="Comic Sans MS" pitchFamily="66" charset="0"/>
              </a:rPr>
              <a:t>Albert </a:t>
            </a:r>
            <a:r>
              <a:rPr lang="tr-TR" b="1" dirty="0" smtClean="0">
                <a:latin typeface="Comic Sans MS" pitchFamily="66" charset="0"/>
              </a:rPr>
              <a:t>Einstein</a:t>
            </a:r>
            <a:endParaRPr lang="tr-TR" b="1" dirty="0">
              <a:latin typeface="Comic Sans MS" pitchFamily="66" charset="0"/>
            </a:endParaRPr>
          </a:p>
        </p:txBody>
      </p:sp>
      <p:sp>
        <p:nvSpPr>
          <p:cNvPr id="3" name="İçerik Yer Tutucusu 2"/>
          <p:cNvSpPr>
            <a:spLocks noGrp="1"/>
          </p:cNvSpPr>
          <p:nvPr>
            <p:ph sz="quarter" idx="13"/>
          </p:nvPr>
        </p:nvSpPr>
        <p:spPr>
          <a:xfrm>
            <a:off x="0" y="1600200"/>
            <a:ext cx="4644008" cy="4349080"/>
          </a:xfrm>
        </p:spPr>
        <p:txBody>
          <a:bodyPr/>
          <a:lstStyle/>
          <a:p>
            <a:pPr marL="0" indent="0">
              <a:buNone/>
            </a:pPr>
            <a:r>
              <a:rPr lang="tr-TR" dirty="0">
                <a:latin typeface="Comic Sans MS" pitchFamily="66" charset="0"/>
              </a:rPr>
              <a:t>Yüzyılımızın  önemli isimlerinden birisidir. İ</a:t>
            </a:r>
            <a:r>
              <a:rPr lang="tr-TR" dirty="0" smtClean="0">
                <a:latin typeface="Comic Sans MS" pitchFamily="66" charset="0"/>
              </a:rPr>
              <a:t>lk </a:t>
            </a:r>
            <a:r>
              <a:rPr lang="tr-TR" dirty="0">
                <a:latin typeface="Comic Sans MS" pitchFamily="66" charset="0"/>
              </a:rPr>
              <a:t>defa Galileo tarafından dile getirilen fakat kendisinin geliştirdiği İzafiyet Teorisi, ayrıca madde-enerji ilişkisini  veren ünlü denklemi ile tanınmaktadır. Einstein, sadece iyi bir fizikçi değil aynı zamanda yetenekli bir  matematikçiydi</a:t>
            </a:r>
            <a:r>
              <a:rPr lang="tr-TR" dirty="0" smtClean="0">
                <a:latin typeface="Comic Sans MS" pitchFamily="66" charset="0"/>
              </a:rPr>
              <a:t>.</a:t>
            </a:r>
          </a:p>
          <a:p>
            <a:pPr marL="0" indent="0">
              <a:buNone/>
            </a:pPr>
            <a:r>
              <a:rPr lang="tr-TR" dirty="0" smtClean="0">
                <a:latin typeface="Comic Sans MS" pitchFamily="66" charset="0"/>
              </a:rPr>
              <a:t>İzafiyet (görelilik) teorileri sayesinde, bugün uzayı ve zamanı, evreni, karadelikleri ve daha birçok şeyi anlamaya çalışıyoruz. </a:t>
            </a:r>
          </a:p>
          <a:p>
            <a:pPr marL="0" indent="0">
              <a:buNone/>
            </a:pPr>
            <a:r>
              <a:rPr lang="tr-TR" dirty="0" smtClean="0">
                <a:latin typeface="Comic Sans MS" pitchFamily="66" charset="0"/>
              </a:rPr>
              <a:t>160 İQ ya sahipti.</a:t>
            </a:r>
          </a:p>
          <a:p>
            <a:pPr marL="0" indent="0">
              <a:buNone/>
            </a:pPr>
            <a:endParaRPr lang="tr-TR" dirty="0">
              <a:latin typeface="Comic Sans MS" pitchFamily="66" charset="0"/>
            </a:endParaRPr>
          </a:p>
        </p:txBody>
      </p:sp>
      <p:pic>
        <p:nvPicPr>
          <p:cNvPr id="11266" name="Picture 2" descr="http://piwianuncios.com/wp-content/uploads/2015/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5488" y="1556793"/>
            <a:ext cx="4320479" cy="324036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wallmu.com/wallpaperstock/albert-einstein-hd-wallpaper-ipho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8573" y="4675762"/>
            <a:ext cx="2016224"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1349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1266"/>
                                        </p:tgtEl>
                                        <p:attrNameLst>
                                          <p:attrName>style.visibility</p:attrName>
                                        </p:attrNameLst>
                                      </p:cBhvr>
                                      <p:to>
                                        <p:strVal val="visible"/>
                                      </p:to>
                                    </p:set>
                                    <p:animEffect transition="in" filter="circle(in)">
                                      <p:cBhvr>
                                        <p:cTn id="16" dur="2000"/>
                                        <p:tgtEl>
                                          <p:spTgt spid="11266"/>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 by="(-#ppt_w*2)" calcmode="lin" valueType="num">
                                      <p:cBhvr rctx="PPT">
                                        <p:cTn id="21" dur="500" autoRev="1" fill="hold">
                                          <p:stCondLst>
                                            <p:cond delay="0"/>
                                          </p:stCondLst>
                                        </p:cTn>
                                        <p:tgtEl>
                                          <p:spTgt spid="3">
                                            <p:txEl>
                                              <p:pRg st="0" end="0"/>
                                            </p:txEl>
                                          </p:spTgt>
                                        </p:tgtEl>
                                        <p:attrNameLst>
                                          <p:attrName>ppt_w</p:attrName>
                                        </p:attrNameLst>
                                      </p:cBhvr>
                                    </p:anim>
                                    <p:anim by="(#ppt_w*0.50)" calcmode="lin" valueType="num">
                                      <p:cBhvr>
                                        <p:cTn id="22" dur="500" decel="50000" autoRev="1" fill="hold">
                                          <p:stCondLst>
                                            <p:cond delay="0"/>
                                          </p:stCondLst>
                                        </p:cTn>
                                        <p:tgtEl>
                                          <p:spTgt spid="3">
                                            <p:txEl>
                                              <p:pRg st="0" end="0"/>
                                            </p:txEl>
                                          </p:spTgt>
                                        </p:tgtEl>
                                        <p:attrNameLst>
                                          <p:attrName>ppt_x</p:attrName>
                                        </p:attrNameLst>
                                      </p:cBhvr>
                                    </p:anim>
                                    <p:anim from="(-#ppt_h/2)" to="(#ppt_y)" calcmode="lin" valueType="num">
                                      <p:cBhvr>
                                        <p:cTn id="23" dur="1000" fill="hold">
                                          <p:stCondLst>
                                            <p:cond delay="0"/>
                                          </p:stCondLst>
                                        </p:cTn>
                                        <p:tgtEl>
                                          <p:spTgt spid="3">
                                            <p:txEl>
                                              <p:pRg st="0" end="0"/>
                                            </p:txEl>
                                          </p:spTgt>
                                        </p:tgtEl>
                                        <p:attrNameLst>
                                          <p:attrName>ppt_y</p:attrName>
                                        </p:attrNameLst>
                                      </p:cBhvr>
                                    </p:anim>
                                    <p:animRot by="21600000">
                                      <p:cBhvr>
                                        <p:cTn id="24" dur="1000" fill="hold">
                                          <p:stCondLst>
                                            <p:cond delay="0"/>
                                          </p:stCondLst>
                                        </p:cTn>
                                        <p:tgtEl>
                                          <p:spTgt spid="3">
                                            <p:txEl>
                                              <p:pRg st="0" end="0"/>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3">
                                            <p:txEl>
                                              <p:pRg st="1" end="1"/>
                                            </p:txEl>
                                          </p:spTgt>
                                        </p:tgtEl>
                                        <p:attrNameLst>
                                          <p:attrName>style.visibility</p:attrName>
                                        </p:attrNameLst>
                                      </p:cBhvr>
                                      <p:to>
                                        <p:strVal val="visible"/>
                                      </p:to>
                                    </p:set>
                                    <p:anim by="(-#ppt_w*2)" calcmode="lin" valueType="num">
                                      <p:cBhvr rctx="PPT">
                                        <p:cTn id="29" dur="500" autoRev="1" fill="hold">
                                          <p:stCondLst>
                                            <p:cond delay="0"/>
                                          </p:stCondLst>
                                        </p:cTn>
                                        <p:tgtEl>
                                          <p:spTgt spid="3">
                                            <p:txEl>
                                              <p:pRg st="1" end="1"/>
                                            </p:txEl>
                                          </p:spTgt>
                                        </p:tgtEl>
                                        <p:attrNameLst>
                                          <p:attrName>ppt_w</p:attrName>
                                        </p:attrNameLst>
                                      </p:cBhvr>
                                    </p:anim>
                                    <p:anim by="(#ppt_w*0.50)" calcmode="lin" valueType="num">
                                      <p:cBhvr>
                                        <p:cTn id="30" dur="500" decel="50000" autoRev="1" fill="hold">
                                          <p:stCondLst>
                                            <p:cond delay="0"/>
                                          </p:stCondLst>
                                        </p:cTn>
                                        <p:tgtEl>
                                          <p:spTgt spid="3">
                                            <p:txEl>
                                              <p:pRg st="1" end="1"/>
                                            </p:txEl>
                                          </p:spTgt>
                                        </p:tgtEl>
                                        <p:attrNameLst>
                                          <p:attrName>ppt_x</p:attrName>
                                        </p:attrNameLst>
                                      </p:cBhvr>
                                    </p:anim>
                                    <p:anim from="(-#ppt_h/2)" to="(#ppt_y)" calcmode="lin" valueType="num">
                                      <p:cBhvr>
                                        <p:cTn id="31" dur="1000" fill="hold">
                                          <p:stCondLst>
                                            <p:cond delay="0"/>
                                          </p:stCondLst>
                                        </p:cTn>
                                        <p:tgtEl>
                                          <p:spTgt spid="3">
                                            <p:txEl>
                                              <p:pRg st="1" end="1"/>
                                            </p:txEl>
                                          </p:spTgt>
                                        </p:tgtEl>
                                        <p:attrNameLst>
                                          <p:attrName>ppt_y</p:attrName>
                                        </p:attrNameLst>
                                      </p:cBhvr>
                                    </p:anim>
                                    <p:animRot by="21600000">
                                      <p:cBhvr>
                                        <p:cTn id="32" dur="1000" fill="hold">
                                          <p:stCondLst>
                                            <p:cond delay="0"/>
                                          </p:stCondLst>
                                        </p:cTn>
                                        <p:tgtEl>
                                          <p:spTgt spid="3">
                                            <p:txEl>
                                              <p:pRg st="1" end="1"/>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grpId="0" nodeType="clickEffect">
                                  <p:stCondLst>
                                    <p:cond delay="0"/>
                                  </p:stCondLst>
                                  <p:iterate type="lt">
                                    <p:tmPct val="10000"/>
                                  </p:iterate>
                                  <p:childTnLst>
                                    <p:set>
                                      <p:cBhvr>
                                        <p:cTn id="36" dur="1" fill="hold">
                                          <p:stCondLst>
                                            <p:cond delay="0"/>
                                          </p:stCondLst>
                                        </p:cTn>
                                        <p:tgtEl>
                                          <p:spTgt spid="3">
                                            <p:txEl>
                                              <p:pRg st="2" end="2"/>
                                            </p:txEl>
                                          </p:spTgt>
                                        </p:tgtEl>
                                        <p:attrNameLst>
                                          <p:attrName>style.visibility</p:attrName>
                                        </p:attrNameLst>
                                      </p:cBhvr>
                                      <p:to>
                                        <p:strVal val="visible"/>
                                      </p:to>
                                    </p:set>
                                    <p:anim by="(-#ppt_w*2)" calcmode="lin" valueType="num">
                                      <p:cBhvr rctx="PPT">
                                        <p:cTn id="37" dur="500" autoRev="1" fill="hold">
                                          <p:stCondLst>
                                            <p:cond delay="0"/>
                                          </p:stCondLst>
                                        </p:cTn>
                                        <p:tgtEl>
                                          <p:spTgt spid="3">
                                            <p:txEl>
                                              <p:pRg st="2" end="2"/>
                                            </p:txEl>
                                          </p:spTgt>
                                        </p:tgtEl>
                                        <p:attrNameLst>
                                          <p:attrName>ppt_w</p:attrName>
                                        </p:attrNameLst>
                                      </p:cBhvr>
                                    </p:anim>
                                    <p:anim by="(#ppt_w*0.50)" calcmode="lin" valueType="num">
                                      <p:cBhvr>
                                        <p:cTn id="38" dur="500" decel="50000" autoRev="1" fill="hold">
                                          <p:stCondLst>
                                            <p:cond delay="0"/>
                                          </p:stCondLst>
                                        </p:cTn>
                                        <p:tgtEl>
                                          <p:spTgt spid="3">
                                            <p:txEl>
                                              <p:pRg st="2" end="2"/>
                                            </p:txEl>
                                          </p:spTgt>
                                        </p:tgtEl>
                                        <p:attrNameLst>
                                          <p:attrName>ppt_x</p:attrName>
                                        </p:attrNameLst>
                                      </p:cBhvr>
                                    </p:anim>
                                    <p:anim from="(-#ppt_h/2)" to="(#ppt_y)" calcmode="lin" valueType="num">
                                      <p:cBhvr>
                                        <p:cTn id="39" dur="1000" fill="hold">
                                          <p:stCondLst>
                                            <p:cond delay="0"/>
                                          </p:stCondLst>
                                        </p:cTn>
                                        <p:tgtEl>
                                          <p:spTgt spid="3">
                                            <p:txEl>
                                              <p:pRg st="2" end="2"/>
                                            </p:txEl>
                                          </p:spTgt>
                                        </p:tgtEl>
                                        <p:attrNameLst>
                                          <p:attrName>ppt_y</p:attrName>
                                        </p:attrNameLst>
                                      </p:cBhvr>
                                    </p:anim>
                                    <p:animRot by="21600000">
                                      <p:cBhvr>
                                        <p:cTn id="40" dur="1000" fill="hold">
                                          <p:stCondLst>
                                            <p:cond delay="0"/>
                                          </p:stCondLst>
                                        </p:cTn>
                                        <p:tgtEl>
                                          <p:spTgt spid="3">
                                            <p:txEl>
                                              <p:pRg st="2" end="2"/>
                                            </p:txEl>
                                          </p:spTgt>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1268"/>
                                        </p:tgtEl>
                                        <p:attrNameLst>
                                          <p:attrName>style.visibility</p:attrName>
                                        </p:attrNameLst>
                                      </p:cBhvr>
                                      <p:to>
                                        <p:strVal val="visible"/>
                                      </p:to>
                                    </p:set>
                                    <p:animEffect transition="in" filter="circle(in)">
                                      <p:cBhvr>
                                        <p:cTn id="45"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latin typeface="Comic Sans MS" pitchFamily="66" charset="0"/>
              </a:rPr>
              <a:t>ISAAC NEWTON</a:t>
            </a:r>
            <a:endParaRPr lang="tr-TR" dirty="0">
              <a:latin typeface="Comic Sans MS" pitchFamily="66" charset="0"/>
            </a:endParaRPr>
          </a:p>
        </p:txBody>
      </p:sp>
      <p:sp>
        <p:nvSpPr>
          <p:cNvPr id="3" name="İçerik Yer Tutucusu 2"/>
          <p:cNvSpPr>
            <a:spLocks noGrp="1"/>
          </p:cNvSpPr>
          <p:nvPr>
            <p:ph sz="quarter" idx="13"/>
          </p:nvPr>
        </p:nvSpPr>
        <p:spPr>
          <a:xfrm>
            <a:off x="323528" y="1556792"/>
            <a:ext cx="3888432" cy="3168352"/>
          </a:xfrm>
        </p:spPr>
        <p:txBody>
          <a:bodyPr/>
          <a:lstStyle/>
          <a:p>
            <a:pPr marL="0" indent="0">
              <a:buNone/>
            </a:pPr>
            <a:r>
              <a:rPr lang="tr-TR" dirty="0">
                <a:latin typeface="Comic Sans MS" pitchFamily="66" charset="0"/>
              </a:rPr>
              <a:t>İngiltere'de doğmuştur. Fizik, matematik, astronomi alanlarında buluşlar yapan, büyük bir mucittir. Bilimin gelişmesine büyük katkısı olmuştur. Fiziğin en </a:t>
            </a:r>
            <a:r>
              <a:rPr lang="tr-TR" dirty="0" smtClean="0">
                <a:latin typeface="Comic Sans MS" pitchFamily="66" charset="0"/>
              </a:rPr>
              <a:t>temel konularından </a:t>
            </a:r>
            <a:r>
              <a:rPr lang="tr-TR" dirty="0">
                <a:latin typeface="Comic Sans MS" pitchFamily="66" charset="0"/>
              </a:rPr>
              <a:t>biri olan madde-enerji arasındaki ilişkiyi açığa çıkarmaya çalışmıştır</a:t>
            </a:r>
            <a:r>
              <a:rPr lang="tr-TR" dirty="0" smtClean="0">
                <a:latin typeface="Comic Sans MS" pitchFamily="66" charset="0"/>
              </a:rPr>
              <a:t>. Aynalı </a:t>
            </a:r>
            <a:r>
              <a:rPr lang="tr-TR" dirty="0">
                <a:latin typeface="Comic Sans MS" pitchFamily="66" charset="0"/>
              </a:rPr>
              <a:t>teleskopu geliştirmiştir</a:t>
            </a:r>
            <a:r>
              <a:rPr lang="tr-TR" dirty="0" smtClean="0">
                <a:latin typeface="Comic Sans MS" pitchFamily="66" charset="0"/>
              </a:rPr>
              <a:t>. Evrensel </a:t>
            </a:r>
            <a:r>
              <a:rPr lang="tr-TR" dirty="0">
                <a:latin typeface="Comic Sans MS" pitchFamily="66" charset="0"/>
              </a:rPr>
              <a:t>kütle çekim kanununu ortaya atmıştır.</a:t>
            </a:r>
          </a:p>
        </p:txBody>
      </p:sp>
      <p:pic>
        <p:nvPicPr>
          <p:cNvPr id="12290" name="Picture 2" descr="http://teachertech.rice.edu/Participants/louviere/Newton/newton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7644" y="1628800"/>
            <a:ext cx="3960440" cy="2743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8221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2290"/>
                                        </p:tgtEl>
                                        <p:attrNameLst>
                                          <p:attrName>style.visibility</p:attrName>
                                        </p:attrNameLst>
                                      </p:cBhvr>
                                      <p:to>
                                        <p:strVal val="visible"/>
                                      </p:to>
                                    </p:set>
                                    <p:animEffect transition="in" filter="circle(in)">
                                      <p:cBhvr>
                                        <p:cTn id="16" dur="2000"/>
                                        <p:tgtEl>
                                          <p:spTgt spid="12290"/>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 by="(-#ppt_w*2)" calcmode="lin" valueType="num">
                                      <p:cBhvr rctx="PPT">
                                        <p:cTn id="21" dur="500" autoRev="1" fill="hold">
                                          <p:stCondLst>
                                            <p:cond delay="0"/>
                                          </p:stCondLst>
                                        </p:cTn>
                                        <p:tgtEl>
                                          <p:spTgt spid="3">
                                            <p:txEl>
                                              <p:pRg st="0" end="0"/>
                                            </p:txEl>
                                          </p:spTgt>
                                        </p:tgtEl>
                                        <p:attrNameLst>
                                          <p:attrName>ppt_w</p:attrName>
                                        </p:attrNameLst>
                                      </p:cBhvr>
                                    </p:anim>
                                    <p:anim by="(#ppt_w*0.50)" calcmode="lin" valueType="num">
                                      <p:cBhvr>
                                        <p:cTn id="22" dur="500" decel="50000" autoRev="1" fill="hold">
                                          <p:stCondLst>
                                            <p:cond delay="0"/>
                                          </p:stCondLst>
                                        </p:cTn>
                                        <p:tgtEl>
                                          <p:spTgt spid="3">
                                            <p:txEl>
                                              <p:pRg st="0" end="0"/>
                                            </p:txEl>
                                          </p:spTgt>
                                        </p:tgtEl>
                                        <p:attrNameLst>
                                          <p:attrName>ppt_x</p:attrName>
                                        </p:attrNameLst>
                                      </p:cBhvr>
                                    </p:anim>
                                    <p:anim from="(-#ppt_h/2)" to="(#ppt_y)" calcmode="lin" valueType="num">
                                      <p:cBhvr>
                                        <p:cTn id="23" dur="1000" fill="hold">
                                          <p:stCondLst>
                                            <p:cond delay="0"/>
                                          </p:stCondLst>
                                        </p:cTn>
                                        <p:tgtEl>
                                          <p:spTgt spid="3">
                                            <p:txEl>
                                              <p:pRg st="0" end="0"/>
                                            </p:txEl>
                                          </p:spTgt>
                                        </p:tgtEl>
                                        <p:attrNameLst>
                                          <p:attrName>ppt_y</p:attrName>
                                        </p:attrNameLst>
                                      </p:cBhvr>
                                    </p:anim>
                                    <p:animRot by="21600000">
                                      <p:cBhvr>
                                        <p:cTn id="24"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latin typeface="Comic Sans MS" pitchFamily="66" charset="0"/>
              </a:rPr>
              <a:t>GALİLEO</a:t>
            </a:r>
            <a:endParaRPr lang="tr-TR" dirty="0">
              <a:latin typeface="Comic Sans MS" pitchFamily="66" charset="0"/>
            </a:endParaRPr>
          </a:p>
        </p:txBody>
      </p:sp>
      <p:sp>
        <p:nvSpPr>
          <p:cNvPr id="3" name="İçerik Yer Tutucusu 2"/>
          <p:cNvSpPr>
            <a:spLocks noGrp="1"/>
          </p:cNvSpPr>
          <p:nvPr>
            <p:ph sz="quarter" idx="13"/>
          </p:nvPr>
        </p:nvSpPr>
        <p:spPr>
          <a:xfrm>
            <a:off x="323528" y="1600200"/>
            <a:ext cx="4248472" cy="4205064"/>
          </a:xfrm>
        </p:spPr>
        <p:txBody>
          <a:bodyPr/>
          <a:lstStyle/>
          <a:p>
            <a:pPr marL="0" indent="0">
              <a:buNone/>
            </a:pPr>
            <a:r>
              <a:rPr lang="tr-TR" dirty="0">
                <a:latin typeface="Comic Sans MS" pitchFamily="66" charset="0"/>
              </a:rPr>
              <a:t>Fizik, matematik ve astronomi gibi konularda çığır açan çalışmalar yapmış ve ilgisi daha çok hareket üzerine yoğunlaşmıştı. </a:t>
            </a:r>
            <a:endParaRPr lang="tr-TR" dirty="0" smtClean="0">
              <a:latin typeface="Comic Sans MS" pitchFamily="66" charset="0"/>
            </a:endParaRPr>
          </a:p>
          <a:p>
            <a:pPr marL="0" indent="0">
              <a:buNone/>
            </a:pPr>
            <a:r>
              <a:rPr lang="tr-TR" dirty="0" smtClean="0">
                <a:latin typeface="Comic Sans MS" pitchFamily="66" charset="0"/>
              </a:rPr>
              <a:t>Teleskopu </a:t>
            </a:r>
            <a:r>
              <a:rPr lang="tr-TR" dirty="0">
                <a:latin typeface="Comic Sans MS" pitchFamily="66" charset="0"/>
              </a:rPr>
              <a:t>astronomik alanda kullanan ilk bilim adamıdır. Güneşi gözlemlemiş ve Güneş üzerinde bulunan gölgelerin Güneş'in üzerinde yer alan lekeler olduğunu kanıtlamıştır</a:t>
            </a:r>
            <a:r>
              <a:rPr lang="tr-TR" dirty="0" smtClean="0">
                <a:latin typeface="Comic Sans MS" pitchFamily="66" charset="0"/>
              </a:rPr>
              <a:t>. </a:t>
            </a:r>
          </a:p>
          <a:p>
            <a:pPr marL="0" indent="0">
              <a:buNone/>
            </a:pPr>
            <a:r>
              <a:rPr lang="tr-TR" dirty="0" smtClean="0">
                <a:latin typeface="Comic Sans MS" pitchFamily="66" charset="0"/>
              </a:rPr>
              <a:t>Kısaca</a:t>
            </a:r>
            <a:r>
              <a:rPr lang="tr-TR" dirty="0">
                <a:latin typeface="Comic Sans MS" pitchFamily="66" charset="0"/>
              </a:rPr>
              <a:t>, 30 kez büyüyen teleskopu yaptı. Termometreyi, sarkacı buldu.</a:t>
            </a:r>
          </a:p>
        </p:txBody>
      </p:sp>
      <p:pic>
        <p:nvPicPr>
          <p:cNvPr id="13314" name="Picture 2" descr="http://www.astrosurf.com/gap47/scolaires/astronomes%20fameux/astronom-celebre/gali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628800"/>
            <a:ext cx="3240360" cy="379122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indirdik.com/products/10065/Teleskop-Seti-Cocuklar-Ici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941168"/>
            <a:ext cx="2262187"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e/e0/Thermometer_-_by_D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4329" y="4941168"/>
            <a:ext cx="2286001"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blog.milliyet.com.tr/imgroot/blogv7/Blog333/2011/09/12/08/173680-3-4-460c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17917">
            <a:off x="7391193" y="306274"/>
            <a:ext cx="1585912"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61307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3314"/>
                                        </p:tgtEl>
                                        <p:attrNameLst>
                                          <p:attrName>style.visibility</p:attrName>
                                        </p:attrNameLst>
                                      </p:cBhvr>
                                      <p:to>
                                        <p:strVal val="visible"/>
                                      </p:to>
                                    </p:set>
                                    <p:animEffect transition="in" filter="circle(in)">
                                      <p:cBhvr>
                                        <p:cTn id="16" dur="2000"/>
                                        <p:tgtEl>
                                          <p:spTgt spid="13314"/>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 by="(-#ppt_w*2)" calcmode="lin" valueType="num">
                                      <p:cBhvr rctx="PPT">
                                        <p:cTn id="21" dur="500" autoRev="1" fill="hold">
                                          <p:stCondLst>
                                            <p:cond delay="0"/>
                                          </p:stCondLst>
                                        </p:cTn>
                                        <p:tgtEl>
                                          <p:spTgt spid="3">
                                            <p:txEl>
                                              <p:pRg st="0" end="0"/>
                                            </p:txEl>
                                          </p:spTgt>
                                        </p:tgtEl>
                                        <p:attrNameLst>
                                          <p:attrName>ppt_w</p:attrName>
                                        </p:attrNameLst>
                                      </p:cBhvr>
                                    </p:anim>
                                    <p:anim by="(#ppt_w*0.50)" calcmode="lin" valueType="num">
                                      <p:cBhvr>
                                        <p:cTn id="22" dur="500" decel="50000" autoRev="1" fill="hold">
                                          <p:stCondLst>
                                            <p:cond delay="0"/>
                                          </p:stCondLst>
                                        </p:cTn>
                                        <p:tgtEl>
                                          <p:spTgt spid="3">
                                            <p:txEl>
                                              <p:pRg st="0" end="0"/>
                                            </p:txEl>
                                          </p:spTgt>
                                        </p:tgtEl>
                                        <p:attrNameLst>
                                          <p:attrName>ppt_x</p:attrName>
                                        </p:attrNameLst>
                                      </p:cBhvr>
                                    </p:anim>
                                    <p:anim from="(-#ppt_h/2)" to="(#ppt_y)" calcmode="lin" valueType="num">
                                      <p:cBhvr>
                                        <p:cTn id="23" dur="1000" fill="hold">
                                          <p:stCondLst>
                                            <p:cond delay="0"/>
                                          </p:stCondLst>
                                        </p:cTn>
                                        <p:tgtEl>
                                          <p:spTgt spid="3">
                                            <p:txEl>
                                              <p:pRg st="0" end="0"/>
                                            </p:txEl>
                                          </p:spTgt>
                                        </p:tgtEl>
                                        <p:attrNameLst>
                                          <p:attrName>ppt_y</p:attrName>
                                        </p:attrNameLst>
                                      </p:cBhvr>
                                    </p:anim>
                                    <p:animRot by="21600000">
                                      <p:cBhvr>
                                        <p:cTn id="24" dur="1000" fill="hold">
                                          <p:stCondLst>
                                            <p:cond delay="0"/>
                                          </p:stCondLst>
                                        </p:cTn>
                                        <p:tgtEl>
                                          <p:spTgt spid="3">
                                            <p:txEl>
                                              <p:pRg st="0" end="0"/>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3">
                                            <p:txEl>
                                              <p:pRg st="1" end="1"/>
                                            </p:txEl>
                                          </p:spTgt>
                                        </p:tgtEl>
                                        <p:attrNameLst>
                                          <p:attrName>style.visibility</p:attrName>
                                        </p:attrNameLst>
                                      </p:cBhvr>
                                      <p:to>
                                        <p:strVal val="visible"/>
                                      </p:to>
                                    </p:set>
                                    <p:anim by="(-#ppt_w*2)" calcmode="lin" valueType="num">
                                      <p:cBhvr rctx="PPT">
                                        <p:cTn id="29" dur="500" autoRev="1" fill="hold">
                                          <p:stCondLst>
                                            <p:cond delay="0"/>
                                          </p:stCondLst>
                                        </p:cTn>
                                        <p:tgtEl>
                                          <p:spTgt spid="3">
                                            <p:txEl>
                                              <p:pRg st="1" end="1"/>
                                            </p:txEl>
                                          </p:spTgt>
                                        </p:tgtEl>
                                        <p:attrNameLst>
                                          <p:attrName>ppt_w</p:attrName>
                                        </p:attrNameLst>
                                      </p:cBhvr>
                                    </p:anim>
                                    <p:anim by="(#ppt_w*0.50)" calcmode="lin" valueType="num">
                                      <p:cBhvr>
                                        <p:cTn id="30" dur="500" decel="50000" autoRev="1" fill="hold">
                                          <p:stCondLst>
                                            <p:cond delay="0"/>
                                          </p:stCondLst>
                                        </p:cTn>
                                        <p:tgtEl>
                                          <p:spTgt spid="3">
                                            <p:txEl>
                                              <p:pRg st="1" end="1"/>
                                            </p:txEl>
                                          </p:spTgt>
                                        </p:tgtEl>
                                        <p:attrNameLst>
                                          <p:attrName>ppt_x</p:attrName>
                                        </p:attrNameLst>
                                      </p:cBhvr>
                                    </p:anim>
                                    <p:anim from="(-#ppt_h/2)" to="(#ppt_y)" calcmode="lin" valueType="num">
                                      <p:cBhvr>
                                        <p:cTn id="31" dur="1000" fill="hold">
                                          <p:stCondLst>
                                            <p:cond delay="0"/>
                                          </p:stCondLst>
                                        </p:cTn>
                                        <p:tgtEl>
                                          <p:spTgt spid="3">
                                            <p:txEl>
                                              <p:pRg st="1" end="1"/>
                                            </p:txEl>
                                          </p:spTgt>
                                        </p:tgtEl>
                                        <p:attrNameLst>
                                          <p:attrName>ppt_y</p:attrName>
                                        </p:attrNameLst>
                                      </p:cBhvr>
                                    </p:anim>
                                    <p:animRot by="21600000">
                                      <p:cBhvr>
                                        <p:cTn id="32" dur="1000" fill="hold">
                                          <p:stCondLst>
                                            <p:cond delay="0"/>
                                          </p:stCondLst>
                                        </p:cTn>
                                        <p:tgtEl>
                                          <p:spTgt spid="3">
                                            <p:txEl>
                                              <p:pRg st="1" end="1"/>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grpId="0" nodeType="clickEffect">
                                  <p:stCondLst>
                                    <p:cond delay="0"/>
                                  </p:stCondLst>
                                  <p:iterate type="lt">
                                    <p:tmPct val="10000"/>
                                  </p:iterate>
                                  <p:childTnLst>
                                    <p:set>
                                      <p:cBhvr>
                                        <p:cTn id="36" dur="1" fill="hold">
                                          <p:stCondLst>
                                            <p:cond delay="0"/>
                                          </p:stCondLst>
                                        </p:cTn>
                                        <p:tgtEl>
                                          <p:spTgt spid="3">
                                            <p:txEl>
                                              <p:pRg st="2" end="2"/>
                                            </p:txEl>
                                          </p:spTgt>
                                        </p:tgtEl>
                                        <p:attrNameLst>
                                          <p:attrName>style.visibility</p:attrName>
                                        </p:attrNameLst>
                                      </p:cBhvr>
                                      <p:to>
                                        <p:strVal val="visible"/>
                                      </p:to>
                                    </p:set>
                                    <p:anim by="(-#ppt_w*2)" calcmode="lin" valueType="num">
                                      <p:cBhvr rctx="PPT">
                                        <p:cTn id="37" dur="500" autoRev="1" fill="hold">
                                          <p:stCondLst>
                                            <p:cond delay="0"/>
                                          </p:stCondLst>
                                        </p:cTn>
                                        <p:tgtEl>
                                          <p:spTgt spid="3">
                                            <p:txEl>
                                              <p:pRg st="2" end="2"/>
                                            </p:txEl>
                                          </p:spTgt>
                                        </p:tgtEl>
                                        <p:attrNameLst>
                                          <p:attrName>ppt_w</p:attrName>
                                        </p:attrNameLst>
                                      </p:cBhvr>
                                    </p:anim>
                                    <p:anim by="(#ppt_w*0.50)" calcmode="lin" valueType="num">
                                      <p:cBhvr>
                                        <p:cTn id="38" dur="500" decel="50000" autoRev="1" fill="hold">
                                          <p:stCondLst>
                                            <p:cond delay="0"/>
                                          </p:stCondLst>
                                        </p:cTn>
                                        <p:tgtEl>
                                          <p:spTgt spid="3">
                                            <p:txEl>
                                              <p:pRg st="2" end="2"/>
                                            </p:txEl>
                                          </p:spTgt>
                                        </p:tgtEl>
                                        <p:attrNameLst>
                                          <p:attrName>ppt_x</p:attrName>
                                        </p:attrNameLst>
                                      </p:cBhvr>
                                    </p:anim>
                                    <p:anim from="(-#ppt_h/2)" to="(#ppt_y)" calcmode="lin" valueType="num">
                                      <p:cBhvr>
                                        <p:cTn id="39" dur="1000" fill="hold">
                                          <p:stCondLst>
                                            <p:cond delay="0"/>
                                          </p:stCondLst>
                                        </p:cTn>
                                        <p:tgtEl>
                                          <p:spTgt spid="3">
                                            <p:txEl>
                                              <p:pRg st="2" end="2"/>
                                            </p:txEl>
                                          </p:spTgt>
                                        </p:tgtEl>
                                        <p:attrNameLst>
                                          <p:attrName>ppt_y</p:attrName>
                                        </p:attrNameLst>
                                      </p:cBhvr>
                                    </p:anim>
                                    <p:animRot by="21600000">
                                      <p:cBhvr>
                                        <p:cTn id="40" dur="1000" fill="hold">
                                          <p:stCondLst>
                                            <p:cond delay="0"/>
                                          </p:stCondLst>
                                        </p:cTn>
                                        <p:tgtEl>
                                          <p:spTgt spid="3">
                                            <p:txEl>
                                              <p:pRg st="2" end="2"/>
                                            </p:txEl>
                                          </p:spTgt>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6" presetClass="entr" presetSubtype="32" fill="hold" nodeType="clickEffect">
                                  <p:stCondLst>
                                    <p:cond delay="0"/>
                                  </p:stCondLst>
                                  <p:childTnLst>
                                    <p:set>
                                      <p:cBhvr>
                                        <p:cTn id="44" dur="1" fill="hold">
                                          <p:stCondLst>
                                            <p:cond delay="0"/>
                                          </p:stCondLst>
                                        </p:cTn>
                                        <p:tgtEl>
                                          <p:spTgt spid="2052"/>
                                        </p:tgtEl>
                                        <p:attrNameLst>
                                          <p:attrName>style.visibility</p:attrName>
                                        </p:attrNameLst>
                                      </p:cBhvr>
                                      <p:to>
                                        <p:strVal val="visible"/>
                                      </p:to>
                                    </p:set>
                                    <p:animEffect transition="in" filter="circle(out)">
                                      <p:cBhvr>
                                        <p:cTn id="45" dur="2000"/>
                                        <p:tgtEl>
                                          <p:spTgt spid="2052"/>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2050"/>
                                        </p:tgtEl>
                                        <p:attrNameLst>
                                          <p:attrName>style.visibility</p:attrName>
                                        </p:attrNameLst>
                                      </p:cBhvr>
                                      <p:to>
                                        <p:strVal val="visible"/>
                                      </p:to>
                                    </p:set>
                                    <p:animEffect transition="in" filter="circle(in)">
                                      <p:cBhvr>
                                        <p:cTn id="50"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latin typeface="Comic Sans MS" pitchFamily="66" charset="0"/>
              </a:rPr>
              <a:t>PASCAL</a:t>
            </a:r>
            <a:endParaRPr lang="tr-TR" dirty="0">
              <a:latin typeface="Comic Sans MS" pitchFamily="66" charset="0"/>
            </a:endParaRPr>
          </a:p>
        </p:txBody>
      </p:sp>
      <p:sp>
        <p:nvSpPr>
          <p:cNvPr id="3" name="İçerik Yer Tutucusu 2"/>
          <p:cNvSpPr>
            <a:spLocks noGrp="1"/>
          </p:cNvSpPr>
          <p:nvPr>
            <p:ph sz="quarter" idx="13"/>
          </p:nvPr>
        </p:nvSpPr>
        <p:spPr>
          <a:xfrm>
            <a:off x="251520" y="1600200"/>
            <a:ext cx="4176464" cy="4205064"/>
          </a:xfrm>
        </p:spPr>
        <p:txBody>
          <a:bodyPr/>
          <a:lstStyle/>
          <a:p>
            <a:pPr marL="0" indent="0">
              <a:buNone/>
            </a:pPr>
            <a:r>
              <a:rPr lang="tr-TR" dirty="0">
                <a:latin typeface="Comic Sans MS" pitchFamily="66" charset="0"/>
              </a:rPr>
              <a:t>Küçük yaşta kendini gösteren bir deha örneğidir. Henüz 12 yaşında iken, hiç geometri bilgisine sahip olmadığı halde daireler ve eşkenar üçgenler çizmeye başlayarak, bir üçgenin iç açılarının toplamının iki dik açıya eşit olduğunu bulmuştur</a:t>
            </a:r>
            <a:r>
              <a:rPr lang="tr-TR" dirty="0" smtClean="0">
                <a:latin typeface="Comic Sans MS" pitchFamily="66" charset="0"/>
              </a:rPr>
              <a:t>.(</a:t>
            </a:r>
            <a:r>
              <a:rPr lang="tr-TR" dirty="0" err="1" smtClean="0">
                <a:latin typeface="Comic Sans MS" pitchFamily="66" charset="0"/>
              </a:rPr>
              <a:t>pascal</a:t>
            </a:r>
            <a:r>
              <a:rPr lang="tr-TR" dirty="0" smtClean="0">
                <a:latin typeface="Comic Sans MS" pitchFamily="66" charset="0"/>
              </a:rPr>
              <a:t> üçgeni)</a:t>
            </a:r>
          </a:p>
          <a:p>
            <a:pPr marL="0" indent="0">
              <a:buNone/>
            </a:pPr>
            <a:r>
              <a:rPr lang="tr-TR" dirty="0" smtClean="0">
                <a:latin typeface="Comic Sans MS" pitchFamily="66" charset="0"/>
              </a:rPr>
              <a:t>16 </a:t>
            </a:r>
            <a:r>
              <a:rPr lang="tr-TR" dirty="0">
                <a:latin typeface="Comic Sans MS" pitchFamily="66" charset="0"/>
              </a:rPr>
              <a:t>yaşındayken geometri ve fizik kitapları yazmıştır. 19 yaşında ise aritmetik işlemlerini mekanik olarak yapan bir hesap makinesi icat etmiştir.</a:t>
            </a:r>
          </a:p>
        </p:txBody>
      </p:sp>
      <p:pic>
        <p:nvPicPr>
          <p:cNvPr id="14338" name="Picture 2" descr="http://maverickphilosopher.typepad.com/.a/6a010535ce1cf6970c015436c7db61970c-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188640"/>
            <a:ext cx="2664296" cy="326376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matematik-tr.com/wp-content/uploads/2011/04/adszyg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0526" y="3789040"/>
            <a:ext cx="3985970" cy="3000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27556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4338"/>
                                        </p:tgtEl>
                                        <p:attrNameLst>
                                          <p:attrName>style.visibility</p:attrName>
                                        </p:attrNameLst>
                                      </p:cBhvr>
                                      <p:to>
                                        <p:strVal val="visible"/>
                                      </p:to>
                                    </p:set>
                                    <p:animEffect transition="in" filter="circle(in)">
                                      <p:cBhvr>
                                        <p:cTn id="16" dur="2000"/>
                                        <p:tgtEl>
                                          <p:spTgt spid="14338"/>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circle(in)">
                                      <p:cBhvr>
                                        <p:cTn id="21" dur="2000"/>
                                        <p:tgtEl>
                                          <p:spTgt spid="3074"/>
                                        </p:tgtEl>
                                      </p:cBhvr>
                                    </p:animEffec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3">
                                            <p:txEl>
                                              <p:pRg st="0" end="0"/>
                                            </p:txEl>
                                          </p:spTgt>
                                        </p:tgtEl>
                                        <p:attrNameLst>
                                          <p:attrName>style.visibility</p:attrName>
                                        </p:attrNameLst>
                                      </p:cBhvr>
                                      <p:to>
                                        <p:strVal val="visible"/>
                                      </p:to>
                                    </p:set>
                                    <p:anim by="(-#ppt_w*2)" calcmode="lin" valueType="num">
                                      <p:cBhvr rctx="PPT">
                                        <p:cTn id="26" dur="500" autoRev="1" fill="hold">
                                          <p:stCondLst>
                                            <p:cond delay="0"/>
                                          </p:stCondLst>
                                        </p:cTn>
                                        <p:tgtEl>
                                          <p:spTgt spid="3">
                                            <p:txEl>
                                              <p:pRg st="0" end="0"/>
                                            </p:txEl>
                                          </p:spTgt>
                                        </p:tgtEl>
                                        <p:attrNameLst>
                                          <p:attrName>ppt_w</p:attrName>
                                        </p:attrNameLst>
                                      </p:cBhvr>
                                    </p:anim>
                                    <p:anim by="(#ppt_w*0.50)" calcmode="lin" valueType="num">
                                      <p:cBhvr>
                                        <p:cTn id="27" dur="500" decel="50000" autoRev="1" fill="hold">
                                          <p:stCondLst>
                                            <p:cond delay="0"/>
                                          </p:stCondLst>
                                        </p:cTn>
                                        <p:tgtEl>
                                          <p:spTgt spid="3">
                                            <p:txEl>
                                              <p:pRg st="0" end="0"/>
                                            </p:txEl>
                                          </p:spTgt>
                                        </p:tgtEl>
                                        <p:attrNameLst>
                                          <p:attrName>ppt_x</p:attrName>
                                        </p:attrNameLst>
                                      </p:cBhvr>
                                    </p:anim>
                                    <p:anim from="(-#ppt_h/2)" to="(#ppt_y)" calcmode="lin" valueType="num">
                                      <p:cBhvr>
                                        <p:cTn id="28" dur="1000" fill="hold">
                                          <p:stCondLst>
                                            <p:cond delay="0"/>
                                          </p:stCondLst>
                                        </p:cTn>
                                        <p:tgtEl>
                                          <p:spTgt spid="3">
                                            <p:txEl>
                                              <p:pRg st="0" end="0"/>
                                            </p:txEl>
                                          </p:spTgt>
                                        </p:tgtEl>
                                        <p:attrNameLst>
                                          <p:attrName>ppt_y</p:attrName>
                                        </p:attrNameLst>
                                      </p:cBhvr>
                                    </p:anim>
                                    <p:animRot by="21600000">
                                      <p:cBhvr>
                                        <p:cTn id="29" dur="1000" fill="hold">
                                          <p:stCondLst>
                                            <p:cond delay="0"/>
                                          </p:stCondLst>
                                        </p:cTn>
                                        <p:tgtEl>
                                          <p:spTgt spid="3">
                                            <p:txEl>
                                              <p:pRg st="0" end="0"/>
                                            </p:txEl>
                                          </p:spTgt>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56" presetClass="entr" presetSubtype="0" fill="hold" grpId="0" nodeType="clickEffect">
                                  <p:stCondLst>
                                    <p:cond delay="0"/>
                                  </p:stCondLst>
                                  <p:iterate type="lt">
                                    <p:tmPct val="10000"/>
                                  </p:iterate>
                                  <p:childTnLst>
                                    <p:set>
                                      <p:cBhvr>
                                        <p:cTn id="33" dur="1" fill="hold">
                                          <p:stCondLst>
                                            <p:cond delay="0"/>
                                          </p:stCondLst>
                                        </p:cTn>
                                        <p:tgtEl>
                                          <p:spTgt spid="3">
                                            <p:txEl>
                                              <p:pRg st="1" end="1"/>
                                            </p:txEl>
                                          </p:spTgt>
                                        </p:tgtEl>
                                        <p:attrNameLst>
                                          <p:attrName>style.visibility</p:attrName>
                                        </p:attrNameLst>
                                      </p:cBhvr>
                                      <p:to>
                                        <p:strVal val="visible"/>
                                      </p:to>
                                    </p:set>
                                    <p:anim by="(-#ppt_w*2)" calcmode="lin" valueType="num">
                                      <p:cBhvr rctx="PPT">
                                        <p:cTn id="34" dur="500" autoRev="1" fill="hold">
                                          <p:stCondLst>
                                            <p:cond delay="0"/>
                                          </p:stCondLst>
                                        </p:cTn>
                                        <p:tgtEl>
                                          <p:spTgt spid="3">
                                            <p:txEl>
                                              <p:pRg st="1" end="1"/>
                                            </p:txEl>
                                          </p:spTgt>
                                        </p:tgtEl>
                                        <p:attrNameLst>
                                          <p:attrName>ppt_w</p:attrName>
                                        </p:attrNameLst>
                                      </p:cBhvr>
                                    </p:anim>
                                    <p:anim by="(#ppt_w*0.50)" calcmode="lin" valueType="num">
                                      <p:cBhvr>
                                        <p:cTn id="35" dur="500" decel="50000" autoRev="1" fill="hold">
                                          <p:stCondLst>
                                            <p:cond delay="0"/>
                                          </p:stCondLst>
                                        </p:cTn>
                                        <p:tgtEl>
                                          <p:spTgt spid="3">
                                            <p:txEl>
                                              <p:pRg st="1" end="1"/>
                                            </p:txEl>
                                          </p:spTgt>
                                        </p:tgtEl>
                                        <p:attrNameLst>
                                          <p:attrName>ppt_x</p:attrName>
                                        </p:attrNameLst>
                                      </p:cBhvr>
                                    </p:anim>
                                    <p:anim from="(-#ppt_h/2)" to="(#ppt_y)" calcmode="lin" valueType="num">
                                      <p:cBhvr>
                                        <p:cTn id="36" dur="1000" fill="hold">
                                          <p:stCondLst>
                                            <p:cond delay="0"/>
                                          </p:stCondLst>
                                        </p:cTn>
                                        <p:tgtEl>
                                          <p:spTgt spid="3">
                                            <p:txEl>
                                              <p:pRg st="1" end="1"/>
                                            </p:txEl>
                                          </p:spTgt>
                                        </p:tgtEl>
                                        <p:attrNameLst>
                                          <p:attrName>ppt_y</p:attrName>
                                        </p:attrNameLst>
                                      </p:cBhvr>
                                    </p:anim>
                                    <p:animRot by="21600000">
                                      <p:cBhvr>
                                        <p:cTn id="37"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latin typeface="Comic Sans MS" pitchFamily="66" charset="0"/>
              </a:rPr>
              <a:t>ALEXANDER GRAHAMBELL</a:t>
            </a:r>
            <a:endParaRPr lang="tr-TR" dirty="0">
              <a:latin typeface="Comic Sans MS" pitchFamily="66" charset="0"/>
            </a:endParaRPr>
          </a:p>
        </p:txBody>
      </p:sp>
      <p:sp>
        <p:nvSpPr>
          <p:cNvPr id="3" name="İçerik Yer Tutucusu 2"/>
          <p:cNvSpPr>
            <a:spLocks noGrp="1"/>
          </p:cNvSpPr>
          <p:nvPr>
            <p:ph sz="quarter" idx="13"/>
          </p:nvPr>
        </p:nvSpPr>
        <p:spPr>
          <a:xfrm>
            <a:off x="251520" y="1600200"/>
            <a:ext cx="4176464" cy="2980928"/>
          </a:xfrm>
        </p:spPr>
        <p:txBody>
          <a:bodyPr/>
          <a:lstStyle/>
          <a:p>
            <a:pPr marL="0" indent="0">
              <a:buNone/>
            </a:pPr>
            <a:r>
              <a:rPr lang="tr-TR" dirty="0">
                <a:latin typeface="Comic Sans MS" pitchFamily="66" charset="0"/>
              </a:rPr>
              <a:t>Telefonun icat etmiştir</a:t>
            </a:r>
            <a:r>
              <a:rPr lang="tr-TR" dirty="0" smtClean="0">
                <a:latin typeface="Comic Sans MS" pitchFamily="66" charset="0"/>
              </a:rPr>
              <a:t>. </a:t>
            </a:r>
            <a:r>
              <a:rPr lang="tr-TR" dirty="0" err="1" smtClean="0">
                <a:latin typeface="Comic Sans MS" pitchFamily="66" charset="0"/>
              </a:rPr>
              <a:t>Graham</a:t>
            </a:r>
            <a:r>
              <a:rPr lang="tr-TR" dirty="0" smtClean="0">
                <a:latin typeface="Comic Sans MS" pitchFamily="66" charset="0"/>
              </a:rPr>
              <a:t> </a:t>
            </a:r>
            <a:r>
              <a:rPr lang="tr-TR" dirty="0" err="1">
                <a:latin typeface="Comic Sans MS" pitchFamily="66" charset="0"/>
              </a:rPr>
              <a:t>Bell</a:t>
            </a:r>
            <a:r>
              <a:rPr lang="tr-TR" dirty="0">
                <a:latin typeface="Comic Sans MS" pitchFamily="66" charset="0"/>
              </a:rPr>
              <a:t> aslında, sağırların sessizliğini ortadan kaldırmaya çalışıyordu. Bunu başaramadı ama telefonla birbirinden kilometrelerce uzaktaki insanların birbirlerini duymalarını sağlayan telefonu bulmuştur.</a:t>
            </a:r>
          </a:p>
        </p:txBody>
      </p:sp>
      <p:pic>
        <p:nvPicPr>
          <p:cNvPr id="15362" name="Picture 2" descr="http://upload.wikimedia.org/wikipedia/commons/f/f4/Actor_portraying_Alexander_Graham_Bell_in_an_AT%26T_promotional_film_%281926%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6610" y="1556792"/>
            <a:ext cx="45624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4788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15362"/>
                                        </p:tgtEl>
                                        <p:attrNameLst>
                                          <p:attrName>style.visibility</p:attrName>
                                        </p:attrNameLst>
                                      </p:cBhvr>
                                      <p:to>
                                        <p:strVal val="visible"/>
                                      </p:to>
                                    </p:set>
                                    <p:animEffect transition="in" filter="circle(out)">
                                      <p:cBhvr>
                                        <p:cTn id="16" dur="2000"/>
                                        <p:tgtEl>
                                          <p:spTgt spid="15362"/>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 by="(-#ppt_w*2)" calcmode="lin" valueType="num">
                                      <p:cBhvr rctx="PPT">
                                        <p:cTn id="21" dur="500" autoRev="1" fill="hold">
                                          <p:stCondLst>
                                            <p:cond delay="0"/>
                                          </p:stCondLst>
                                        </p:cTn>
                                        <p:tgtEl>
                                          <p:spTgt spid="3">
                                            <p:txEl>
                                              <p:pRg st="0" end="0"/>
                                            </p:txEl>
                                          </p:spTgt>
                                        </p:tgtEl>
                                        <p:attrNameLst>
                                          <p:attrName>ppt_w</p:attrName>
                                        </p:attrNameLst>
                                      </p:cBhvr>
                                    </p:anim>
                                    <p:anim by="(#ppt_w*0.50)" calcmode="lin" valueType="num">
                                      <p:cBhvr>
                                        <p:cTn id="22" dur="500" decel="50000" autoRev="1" fill="hold">
                                          <p:stCondLst>
                                            <p:cond delay="0"/>
                                          </p:stCondLst>
                                        </p:cTn>
                                        <p:tgtEl>
                                          <p:spTgt spid="3">
                                            <p:txEl>
                                              <p:pRg st="0" end="0"/>
                                            </p:txEl>
                                          </p:spTgt>
                                        </p:tgtEl>
                                        <p:attrNameLst>
                                          <p:attrName>ppt_x</p:attrName>
                                        </p:attrNameLst>
                                      </p:cBhvr>
                                    </p:anim>
                                    <p:anim from="(-#ppt_h/2)" to="(#ppt_y)" calcmode="lin" valueType="num">
                                      <p:cBhvr>
                                        <p:cTn id="23" dur="1000" fill="hold">
                                          <p:stCondLst>
                                            <p:cond delay="0"/>
                                          </p:stCondLst>
                                        </p:cTn>
                                        <p:tgtEl>
                                          <p:spTgt spid="3">
                                            <p:txEl>
                                              <p:pRg st="0" end="0"/>
                                            </p:txEl>
                                          </p:spTgt>
                                        </p:tgtEl>
                                        <p:attrNameLst>
                                          <p:attrName>ppt_y</p:attrName>
                                        </p:attrNameLst>
                                      </p:cBhvr>
                                    </p:anim>
                                    <p:animRot by="21600000">
                                      <p:cBhvr>
                                        <p:cTn id="24"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latin typeface="Comic Sans MS" pitchFamily="66" charset="0"/>
              </a:rPr>
              <a:t>ALFRED NOBEL</a:t>
            </a:r>
            <a:endParaRPr lang="tr-TR" dirty="0">
              <a:latin typeface="Comic Sans MS" pitchFamily="66" charset="0"/>
            </a:endParaRPr>
          </a:p>
        </p:txBody>
      </p:sp>
      <p:sp>
        <p:nvSpPr>
          <p:cNvPr id="3" name="İçerik Yer Tutucusu 2"/>
          <p:cNvSpPr>
            <a:spLocks noGrp="1"/>
          </p:cNvSpPr>
          <p:nvPr>
            <p:ph sz="quarter" idx="13"/>
          </p:nvPr>
        </p:nvSpPr>
        <p:spPr>
          <a:xfrm>
            <a:off x="251520" y="1600200"/>
            <a:ext cx="4176464" cy="3268960"/>
          </a:xfrm>
        </p:spPr>
        <p:txBody>
          <a:bodyPr/>
          <a:lstStyle/>
          <a:p>
            <a:pPr marL="0" indent="0">
              <a:buNone/>
            </a:pPr>
            <a:r>
              <a:rPr lang="tr-TR" dirty="0">
                <a:latin typeface="Comic Sans MS" pitchFamily="66" charset="0"/>
              </a:rPr>
              <a:t>Dinamitin mucidi olarak bilinir</a:t>
            </a:r>
            <a:r>
              <a:rPr lang="tr-TR" dirty="0" smtClean="0">
                <a:latin typeface="Comic Sans MS" pitchFamily="66" charset="0"/>
              </a:rPr>
              <a:t>.</a:t>
            </a:r>
          </a:p>
          <a:p>
            <a:pPr marL="0" indent="0">
              <a:buNone/>
            </a:pPr>
            <a:r>
              <a:rPr lang="tr-TR" dirty="0" smtClean="0">
                <a:latin typeface="Comic Sans MS" pitchFamily="66" charset="0"/>
              </a:rPr>
              <a:t>Servetinin </a:t>
            </a:r>
            <a:r>
              <a:rPr lang="tr-TR" dirty="0">
                <a:latin typeface="Comic Sans MS" pitchFamily="66" charset="0"/>
              </a:rPr>
              <a:t>bir kısmını her yıl insanlığa hizmette bulunanlara sunulmasını vasiyet etti</a:t>
            </a:r>
            <a:r>
              <a:rPr lang="tr-TR" dirty="0" smtClean="0">
                <a:latin typeface="Comic Sans MS" pitchFamily="66" charset="0"/>
              </a:rPr>
              <a:t>. Bu </a:t>
            </a:r>
            <a:r>
              <a:rPr lang="tr-TR" dirty="0">
                <a:latin typeface="Comic Sans MS" pitchFamily="66" charset="0"/>
              </a:rPr>
              <a:t>ödüller fizik, kimya, tıp yada fizyoloji, edebiyat ve barışa hizmet olmak üzere toplam beş dalda verilmektedir. </a:t>
            </a:r>
            <a:endParaRPr lang="tr-TR" dirty="0" smtClean="0">
              <a:latin typeface="Comic Sans MS" pitchFamily="66" charset="0"/>
            </a:endParaRPr>
          </a:p>
          <a:p>
            <a:pPr marL="0" indent="0">
              <a:buNone/>
            </a:pPr>
            <a:r>
              <a:rPr lang="tr-TR" dirty="0" smtClean="0">
                <a:latin typeface="Comic Sans MS" pitchFamily="66" charset="0"/>
              </a:rPr>
              <a:t>1900 </a:t>
            </a:r>
            <a:r>
              <a:rPr lang="tr-TR" dirty="0">
                <a:latin typeface="Comic Sans MS" pitchFamily="66" charset="0"/>
              </a:rPr>
              <a:t>yılında İsveç Hükümeti Nobel Vakfı'nı kurdu. Bu yıldan sonra da Nobel ödülleri düzenli olarak verilmeye başlandı.</a:t>
            </a:r>
          </a:p>
        </p:txBody>
      </p:sp>
      <p:pic>
        <p:nvPicPr>
          <p:cNvPr id="16386" name="Picture 2" descr="http://upload.wikimedia.org/wikipedia/commons/d/d2/AlfredNobe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1700808"/>
            <a:ext cx="3168352" cy="401665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yenicizgihaber.com/wp-content/uploads/2013/11/dinam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5013176"/>
            <a:ext cx="2723986"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83370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16386"/>
                                        </p:tgtEl>
                                        <p:attrNameLst>
                                          <p:attrName>style.visibility</p:attrName>
                                        </p:attrNameLst>
                                      </p:cBhvr>
                                      <p:to>
                                        <p:strVal val="visible"/>
                                      </p:to>
                                    </p:set>
                                    <p:animEffect transition="in" filter="circle(out)">
                                      <p:cBhvr>
                                        <p:cTn id="16" dur="2000"/>
                                        <p:tgtEl>
                                          <p:spTgt spid="1638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circle(in)">
                                      <p:cBhvr>
                                        <p:cTn id="21" dur="2000"/>
                                        <p:tgtEl>
                                          <p:spTgt spid="4098"/>
                                        </p:tgtEl>
                                      </p:cBhvr>
                                    </p:animEffec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3">
                                            <p:txEl>
                                              <p:pRg st="0" end="0"/>
                                            </p:txEl>
                                          </p:spTgt>
                                        </p:tgtEl>
                                        <p:attrNameLst>
                                          <p:attrName>style.visibility</p:attrName>
                                        </p:attrNameLst>
                                      </p:cBhvr>
                                      <p:to>
                                        <p:strVal val="visible"/>
                                      </p:to>
                                    </p:set>
                                    <p:anim by="(-#ppt_w*2)" calcmode="lin" valueType="num">
                                      <p:cBhvr rctx="PPT">
                                        <p:cTn id="26" dur="500" autoRev="1" fill="hold">
                                          <p:stCondLst>
                                            <p:cond delay="0"/>
                                          </p:stCondLst>
                                        </p:cTn>
                                        <p:tgtEl>
                                          <p:spTgt spid="3">
                                            <p:txEl>
                                              <p:pRg st="0" end="0"/>
                                            </p:txEl>
                                          </p:spTgt>
                                        </p:tgtEl>
                                        <p:attrNameLst>
                                          <p:attrName>ppt_w</p:attrName>
                                        </p:attrNameLst>
                                      </p:cBhvr>
                                    </p:anim>
                                    <p:anim by="(#ppt_w*0.50)" calcmode="lin" valueType="num">
                                      <p:cBhvr>
                                        <p:cTn id="27" dur="500" decel="50000" autoRev="1" fill="hold">
                                          <p:stCondLst>
                                            <p:cond delay="0"/>
                                          </p:stCondLst>
                                        </p:cTn>
                                        <p:tgtEl>
                                          <p:spTgt spid="3">
                                            <p:txEl>
                                              <p:pRg st="0" end="0"/>
                                            </p:txEl>
                                          </p:spTgt>
                                        </p:tgtEl>
                                        <p:attrNameLst>
                                          <p:attrName>ppt_x</p:attrName>
                                        </p:attrNameLst>
                                      </p:cBhvr>
                                    </p:anim>
                                    <p:anim from="(-#ppt_h/2)" to="(#ppt_y)" calcmode="lin" valueType="num">
                                      <p:cBhvr>
                                        <p:cTn id="28" dur="1000" fill="hold">
                                          <p:stCondLst>
                                            <p:cond delay="0"/>
                                          </p:stCondLst>
                                        </p:cTn>
                                        <p:tgtEl>
                                          <p:spTgt spid="3">
                                            <p:txEl>
                                              <p:pRg st="0" end="0"/>
                                            </p:txEl>
                                          </p:spTgt>
                                        </p:tgtEl>
                                        <p:attrNameLst>
                                          <p:attrName>ppt_y</p:attrName>
                                        </p:attrNameLst>
                                      </p:cBhvr>
                                    </p:anim>
                                    <p:animRot by="21600000">
                                      <p:cBhvr>
                                        <p:cTn id="29" dur="1000" fill="hold">
                                          <p:stCondLst>
                                            <p:cond delay="0"/>
                                          </p:stCondLst>
                                        </p:cTn>
                                        <p:tgtEl>
                                          <p:spTgt spid="3">
                                            <p:txEl>
                                              <p:pRg st="0" end="0"/>
                                            </p:txEl>
                                          </p:spTgt>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56" presetClass="entr" presetSubtype="0" fill="hold" grpId="0" nodeType="clickEffect">
                                  <p:stCondLst>
                                    <p:cond delay="0"/>
                                  </p:stCondLst>
                                  <p:iterate type="lt">
                                    <p:tmPct val="10000"/>
                                  </p:iterate>
                                  <p:childTnLst>
                                    <p:set>
                                      <p:cBhvr>
                                        <p:cTn id="33" dur="1" fill="hold">
                                          <p:stCondLst>
                                            <p:cond delay="0"/>
                                          </p:stCondLst>
                                        </p:cTn>
                                        <p:tgtEl>
                                          <p:spTgt spid="3">
                                            <p:txEl>
                                              <p:pRg st="1" end="1"/>
                                            </p:txEl>
                                          </p:spTgt>
                                        </p:tgtEl>
                                        <p:attrNameLst>
                                          <p:attrName>style.visibility</p:attrName>
                                        </p:attrNameLst>
                                      </p:cBhvr>
                                      <p:to>
                                        <p:strVal val="visible"/>
                                      </p:to>
                                    </p:set>
                                    <p:anim by="(-#ppt_w*2)" calcmode="lin" valueType="num">
                                      <p:cBhvr rctx="PPT">
                                        <p:cTn id="34" dur="500" autoRev="1" fill="hold">
                                          <p:stCondLst>
                                            <p:cond delay="0"/>
                                          </p:stCondLst>
                                        </p:cTn>
                                        <p:tgtEl>
                                          <p:spTgt spid="3">
                                            <p:txEl>
                                              <p:pRg st="1" end="1"/>
                                            </p:txEl>
                                          </p:spTgt>
                                        </p:tgtEl>
                                        <p:attrNameLst>
                                          <p:attrName>ppt_w</p:attrName>
                                        </p:attrNameLst>
                                      </p:cBhvr>
                                    </p:anim>
                                    <p:anim by="(#ppt_w*0.50)" calcmode="lin" valueType="num">
                                      <p:cBhvr>
                                        <p:cTn id="35" dur="500" decel="50000" autoRev="1" fill="hold">
                                          <p:stCondLst>
                                            <p:cond delay="0"/>
                                          </p:stCondLst>
                                        </p:cTn>
                                        <p:tgtEl>
                                          <p:spTgt spid="3">
                                            <p:txEl>
                                              <p:pRg st="1" end="1"/>
                                            </p:txEl>
                                          </p:spTgt>
                                        </p:tgtEl>
                                        <p:attrNameLst>
                                          <p:attrName>ppt_x</p:attrName>
                                        </p:attrNameLst>
                                      </p:cBhvr>
                                    </p:anim>
                                    <p:anim from="(-#ppt_h/2)" to="(#ppt_y)" calcmode="lin" valueType="num">
                                      <p:cBhvr>
                                        <p:cTn id="36" dur="1000" fill="hold">
                                          <p:stCondLst>
                                            <p:cond delay="0"/>
                                          </p:stCondLst>
                                        </p:cTn>
                                        <p:tgtEl>
                                          <p:spTgt spid="3">
                                            <p:txEl>
                                              <p:pRg st="1" end="1"/>
                                            </p:txEl>
                                          </p:spTgt>
                                        </p:tgtEl>
                                        <p:attrNameLst>
                                          <p:attrName>ppt_y</p:attrName>
                                        </p:attrNameLst>
                                      </p:cBhvr>
                                    </p:anim>
                                    <p:animRot by="21600000">
                                      <p:cBhvr>
                                        <p:cTn id="37" dur="1000" fill="hold">
                                          <p:stCondLst>
                                            <p:cond delay="0"/>
                                          </p:stCondLst>
                                        </p:cTn>
                                        <p:tgtEl>
                                          <p:spTgt spid="3">
                                            <p:txEl>
                                              <p:pRg st="1" end="1"/>
                                            </p:txEl>
                                          </p:spTgt>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56" presetClass="entr" presetSubtype="0" fill="hold" grpId="0" nodeType="clickEffect">
                                  <p:stCondLst>
                                    <p:cond delay="0"/>
                                  </p:stCondLst>
                                  <p:iterate type="lt">
                                    <p:tmPct val="10000"/>
                                  </p:iterate>
                                  <p:childTnLst>
                                    <p:set>
                                      <p:cBhvr>
                                        <p:cTn id="41" dur="1" fill="hold">
                                          <p:stCondLst>
                                            <p:cond delay="0"/>
                                          </p:stCondLst>
                                        </p:cTn>
                                        <p:tgtEl>
                                          <p:spTgt spid="3">
                                            <p:txEl>
                                              <p:pRg st="2" end="2"/>
                                            </p:txEl>
                                          </p:spTgt>
                                        </p:tgtEl>
                                        <p:attrNameLst>
                                          <p:attrName>style.visibility</p:attrName>
                                        </p:attrNameLst>
                                      </p:cBhvr>
                                      <p:to>
                                        <p:strVal val="visible"/>
                                      </p:to>
                                    </p:set>
                                    <p:anim by="(-#ppt_w*2)" calcmode="lin" valueType="num">
                                      <p:cBhvr rctx="PPT">
                                        <p:cTn id="42" dur="500" autoRev="1" fill="hold">
                                          <p:stCondLst>
                                            <p:cond delay="0"/>
                                          </p:stCondLst>
                                        </p:cTn>
                                        <p:tgtEl>
                                          <p:spTgt spid="3">
                                            <p:txEl>
                                              <p:pRg st="2" end="2"/>
                                            </p:txEl>
                                          </p:spTgt>
                                        </p:tgtEl>
                                        <p:attrNameLst>
                                          <p:attrName>ppt_w</p:attrName>
                                        </p:attrNameLst>
                                      </p:cBhvr>
                                    </p:anim>
                                    <p:anim by="(#ppt_w*0.50)" calcmode="lin" valueType="num">
                                      <p:cBhvr>
                                        <p:cTn id="43" dur="500" decel="50000" autoRev="1" fill="hold">
                                          <p:stCondLst>
                                            <p:cond delay="0"/>
                                          </p:stCondLst>
                                        </p:cTn>
                                        <p:tgtEl>
                                          <p:spTgt spid="3">
                                            <p:txEl>
                                              <p:pRg st="2" end="2"/>
                                            </p:txEl>
                                          </p:spTgt>
                                        </p:tgtEl>
                                        <p:attrNameLst>
                                          <p:attrName>ppt_x</p:attrName>
                                        </p:attrNameLst>
                                      </p:cBhvr>
                                    </p:anim>
                                    <p:anim from="(-#ppt_h/2)" to="(#ppt_y)" calcmode="lin" valueType="num">
                                      <p:cBhvr>
                                        <p:cTn id="44" dur="1000" fill="hold">
                                          <p:stCondLst>
                                            <p:cond delay="0"/>
                                          </p:stCondLst>
                                        </p:cTn>
                                        <p:tgtEl>
                                          <p:spTgt spid="3">
                                            <p:txEl>
                                              <p:pRg st="2" end="2"/>
                                            </p:txEl>
                                          </p:spTgt>
                                        </p:tgtEl>
                                        <p:attrNameLst>
                                          <p:attrName>ppt_y</p:attrName>
                                        </p:attrNameLst>
                                      </p:cBhvr>
                                    </p:anim>
                                    <p:animRot by="21600000">
                                      <p:cBhvr>
                                        <p:cTn id="45" dur="1000" fill="hold">
                                          <p:stCondLst>
                                            <p:cond delay="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0" y="0"/>
            <a:ext cx="6876256" cy="6597352"/>
          </a:xfrm>
        </p:spPr>
        <p:txBody>
          <a:bodyPr>
            <a:normAutofit/>
          </a:bodyPr>
          <a:lstStyle/>
          <a:p>
            <a:pPr marL="0" indent="0">
              <a:buNone/>
            </a:pPr>
            <a:r>
              <a:rPr lang="tr-TR" sz="2000" b="1" dirty="0" smtClean="0"/>
              <a:t>Mucit:</a:t>
            </a:r>
            <a:r>
              <a:rPr lang="tr-TR" sz="2000" dirty="0" smtClean="0"/>
              <a:t> </a:t>
            </a:r>
            <a:r>
              <a:rPr lang="tr-TR" sz="2000" dirty="0"/>
              <a:t>Y</a:t>
            </a:r>
            <a:r>
              <a:rPr lang="tr-TR" sz="2000" dirty="0" smtClean="0"/>
              <a:t>eni </a:t>
            </a:r>
            <a:r>
              <a:rPr lang="tr-TR" sz="2000" dirty="0"/>
              <a:t>bir buluş ortaya koyan, icat eden kişiye mucit </a:t>
            </a:r>
            <a:r>
              <a:rPr lang="tr-TR" sz="2000" dirty="0" smtClean="0"/>
              <a:t>denir.</a:t>
            </a:r>
          </a:p>
          <a:p>
            <a:pPr marL="0" indent="0">
              <a:buNone/>
            </a:pPr>
            <a:r>
              <a:rPr lang="tr-TR" sz="2000" b="1" dirty="0" smtClean="0"/>
              <a:t>Buluş(İcat):</a:t>
            </a:r>
            <a:r>
              <a:rPr lang="tr-TR" sz="2000" dirty="0" smtClean="0"/>
              <a:t> </a:t>
            </a:r>
            <a:r>
              <a:rPr lang="tr-TR" sz="2000" dirty="0"/>
              <a:t>B</a:t>
            </a:r>
            <a:r>
              <a:rPr lang="tr-TR" sz="2000" dirty="0" smtClean="0"/>
              <a:t>ir </a:t>
            </a:r>
            <a:r>
              <a:rPr lang="tr-TR" sz="2000" dirty="0"/>
              <a:t>şeyi ilk kez ortaya koymaya veya icat edilmeye denir.</a:t>
            </a:r>
          </a:p>
          <a:p>
            <a:pPr marL="0" indent="0">
              <a:buNone/>
            </a:pPr>
            <a:endParaRPr lang="tr-TR" b="1" dirty="0" smtClean="0"/>
          </a:p>
          <a:p>
            <a:r>
              <a:rPr lang="tr-TR" dirty="0" smtClean="0"/>
              <a:t>Buluşlar</a:t>
            </a:r>
            <a:r>
              <a:rPr lang="tr-TR" dirty="0"/>
              <a:t>, insanoğlunun ihtiyaçlarını karşılama ve karşılaştığı problemleri çözme gayret ve merakından doğmaktadır. Bununla beraber, planlı ve sürekli bir çalışma </a:t>
            </a:r>
            <a:r>
              <a:rPr lang="tr-TR" dirty="0" smtClean="0"/>
              <a:t>gerekmektedir.</a:t>
            </a:r>
          </a:p>
          <a:p>
            <a:pPr lvl="0"/>
            <a:r>
              <a:rPr lang="tr-TR" dirty="0"/>
              <a:t>Buluşlar ve icatlar insan yaşamını kolaylaştırır ve değiştirir.</a:t>
            </a:r>
          </a:p>
          <a:p>
            <a:pPr lvl="0"/>
            <a:r>
              <a:rPr lang="tr-TR" dirty="0"/>
              <a:t>Teknoloji bilimsel bilgilerden yararlanarak insan oğlunun ihtiyaçlarına uygun alet ve araçların yapılması ya da üretilmesi için gerekli bilgi ve yetenektir.</a:t>
            </a:r>
          </a:p>
          <a:p>
            <a:pPr lvl="0"/>
            <a:r>
              <a:rPr lang="tr-TR" dirty="0"/>
              <a:t>Bilim ve teknoloji arasında sıkı bir ilişki vardır. Buluşlar, teknolojik gelişmeler sayesinde zamanla gelişmiş ve işlevleri artmıştır.</a:t>
            </a:r>
          </a:p>
          <a:p>
            <a:pPr lvl="0"/>
            <a:r>
              <a:rPr lang="tr-TR" dirty="0"/>
              <a:t>Buluşların çok azı tesadüf sonucu ya da aniden ortaya çıkmıştır. Buluşların ortaya çıkması için insan oğlunun belli bir bilimsel ve teknolojik birikime sahip olması gerekmiştir. Günümüzde buluşların çoğu, daha önce yapılan çalışmaların, birikimlerin ve aletlerin geliştirilmesinin bir sonucu olarak ortaya çıkmıştır.</a:t>
            </a:r>
          </a:p>
          <a:p>
            <a:endParaRPr lang="tr-TR" dirty="0"/>
          </a:p>
        </p:txBody>
      </p:sp>
      <p:pic>
        <p:nvPicPr>
          <p:cNvPr id="1026" name="Picture 2" descr="http://www.aliozturk.com.tr/wp-content/uploads/2014/12/548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9205" y="4941168"/>
            <a:ext cx="2190749" cy="19168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ages.habervitrini.com/haber/300x180/k_r_ehirli_mucit_ahmet_kolba_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9205" y="11088"/>
            <a:ext cx="219075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depositphotos.com/1695366/1400/v/450/depositphotos_14000714-Cartoon-Caveman-Invent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9205" y="2564904"/>
            <a:ext cx="2194795" cy="2052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9162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arn(inVertical)">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barn(inVertical)">
                                      <p:cBhvr>
                                        <p:cTn id="43" dur="5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nodeType="clickEffect">
                                  <p:stCondLst>
                                    <p:cond delay="0"/>
                                  </p:stCondLst>
                                  <p:childTnLst>
                                    <p:set>
                                      <p:cBhvr>
                                        <p:cTn id="47" dur="1" fill="hold">
                                          <p:stCondLst>
                                            <p:cond delay="0"/>
                                          </p:stCondLst>
                                        </p:cTn>
                                        <p:tgtEl>
                                          <p:spTgt spid="1030"/>
                                        </p:tgtEl>
                                        <p:attrNameLst>
                                          <p:attrName>style.visibility</p:attrName>
                                        </p:attrNameLst>
                                      </p:cBhvr>
                                      <p:to>
                                        <p:strVal val="visible"/>
                                      </p:to>
                                    </p:set>
                                    <p:anim calcmode="lin" valueType="num">
                                      <p:cBhvr additive="base">
                                        <p:cTn id="48" dur="500" fill="hold"/>
                                        <p:tgtEl>
                                          <p:spTgt spid="1030"/>
                                        </p:tgtEl>
                                        <p:attrNameLst>
                                          <p:attrName>ppt_x</p:attrName>
                                        </p:attrNameLst>
                                      </p:cBhvr>
                                      <p:tavLst>
                                        <p:tav tm="0">
                                          <p:val>
                                            <p:strVal val="#ppt_x"/>
                                          </p:val>
                                        </p:tav>
                                        <p:tav tm="100000">
                                          <p:val>
                                            <p:strVal val="#ppt_x"/>
                                          </p:val>
                                        </p:tav>
                                      </p:tavLst>
                                    </p:anim>
                                    <p:anim calcmode="lin" valueType="num">
                                      <p:cBhvr additive="base">
                                        <p:cTn id="49" dur="500" fill="hold"/>
                                        <p:tgtEl>
                                          <p:spTgt spid="1030"/>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026"/>
                                        </p:tgtEl>
                                        <p:attrNameLst>
                                          <p:attrName>style.visibility</p:attrName>
                                        </p:attrNameLst>
                                      </p:cBhvr>
                                      <p:to>
                                        <p:strVal val="visible"/>
                                      </p:to>
                                    </p:set>
                                    <p:anim calcmode="lin" valueType="num">
                                      <p:cBhvr additive="base">
                                        <p:cTn id="54" dur="500" fill="hold"/>
                                        <p:tgtEl>
                                          <p:spTgt spid="1026"/>
                                        </p:tgtEl>
                                        <p:attrNameLst>
                                          <p:attrName>ppt_x</p:attrName>
                                        </p:attrNameLst>
                                      </p:cBhvr>
                                      <p:tavLst>
                                        <p:tav tm="0">
                                          <p:val>
                                            <p:strVal val="#ppt_x"/>
                                          </p:val>
                                        </p:tav>
                                        <p:tav tm="100000">
                                          <p:val>
                                            <p:strVal val="#ppt_x"/>
                                          </p:val>
                                        </p:tav>
                                      </p:tavLst>
                                    </p:anim>
                                    <p:anim calcmode="lin" valueType="num">
                                      <p:cBhvr additive="base">
                                        <p:cTn id="55"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latin typeface="Comic Sans MS" pitchFamily="66" charset="0"/>
              </a:rPr>
              <a:t>SAMUEL MORSE</a:t>
            </a:r>
            <a:endParaRPr lang="tr-TR" dirty="0">
              <a:latin typeface="Comic Sans MS" pitchFamily="66" charset="0"/>
            </a:endParaRPr>
          </a:p>
        </p:txBody>
      </p:sp>
      <p:sp>
        <p:nvSpPr>
          <p:cNvPr id="3" name="İçerik Yer Tutucusu 2"/>
          <p:cNvSpPr>
            <a:spLocks noGrp="1"/>
          </p:cNvSpPr>
          <p:nvPr>
            <p:ph sz="quarter" idx="13"/>
          </p:nvPr>
        </p:nvSpPr>
        <p:spPr>
          <a:xfrm>
            <a:off x="179512" y="1600200"/>
            <a:ext cx="4464496" cy="2692896"/>
          </a:xfrm>
        </p:spPr>
        <p:txBody>
          <a:bodyPr/>
          <a:lstStyle/>
          <a:p>
            <a:pPr marL="0" indent="0">
              <a:buNone/>
            </a:pPr>
            <a:r>
              <a:rPr lang="tr-TR" dirty="0">
                <a:latin typeface="Comic Sans MS" pitchFamily="66" charset="0"/>
              </a:rPr>
              <a:t>1936'da çalışan ilk telgraf örneğini bitirdi. </a:t>
            </a:r>
            <a:endParaRPr lang="tr-TR" dirty="0" smtClean="0">
              <a:latin typeface="Comic Sans MS" pitchFamily="66" charset="0"/>
            </a:endParaRPr>
          </a:p>
          <a:p>
            <a:pPr marL="0" indent="0">
              <a:buNone/>
            </a:pPr>
            <a:r>
              <a:rPr lang="tr-TR" dirty="0" err="1" smtClean="0">
                <a:latin typeface="Comic Sans MS" pitchFamily="66" charset="0"/>
              </a:rPr>
              <a:t>Morse</a:t>
            </a:r>
            <a:r>
              <a:rPr lang="tr-TR" dirty="0" smtClean="0">
                <a:latin typeface="Comic Sans MS" pitchFamily="66" charset="0"/>
              </a:rPr>
              <a:t> </a:t>
            </a:r>
            <a:r>
              <a:rPr lang="tr-TR" dirty="0">
                <a:latin typeface="Comic Sans MS" pitchFamily="66" charset="0"/>
              </a:rPr>
              <a:t>ayrıca bir su kütlesi üstünden, demiryolu altından ve iletken herhangi bir şeyden sinyal gönderebilen radyo telgrafın icadına öncülük etti</a:t>
            </a:r>
            <a:r>
              <a:rPr lang="tr-TR" dirty="0" smtClean="0">
                <a:latin typeface="Comic Sans MS" pitchFamily="66" charset="0"/>
              </a:rPr>
              <a:t>. </a:t>
            </a:r>
          </a:p>
          <a:p>
            <a:pPr marL="0" indent="0">
              <a:buNone/>
            </a:pPr>
            <a:r>
              <a:rPr lang="tr-TR" dirty="0" smtClean="0">
                <a:latin typeface="Comic Sans MS" pitchFamily="66" charset="0"/>
              </a:rPr>
              <a:t>Kendi </a:t>
            </a:r>
            <a:r>
              <a:rPr lang="tr-TR" dirty="0">
                <a:latin typeface="Comic Sans MS" pitchFamily="66" charset="0"/>
              </a:rPr>
              <a:t>adını verdiği bir telgraf </a:t>
            </a:r>
            <a:r>
              <a:rPr lang="tr-TR" dirty="0" smtClean="0">
                <a:latin typeface="Comic Sans MS" pitchFamily="66" charset="0"/>
              </a:rPr>
              <a:t>kodu ve alfabesi </a:t>
            </a:r>
            <a:r>
              <a:rPr lang="tr-TR" dirty="0">
                <a:latin typeface="Comic Sans MS" pitchFamily="66" charset="0"/>
              </a:rPr>
              <a:t>tasarladı</a:t>
            </a:r>
            <a:r>
              <a:rPr lang="tr-TR" dirty="0" smtClean="0">
                <a:latin typeface="Comic Sans MS" pitchFamily="66" charset="0"/>
              </a:rPr>
              <a:t>. (Mors Alfabesi)</a:t>
            </a:r>
            <a:endParaRPr lang="tr-TR" dirty="0">
              <a:latin typeface="Comic Sans MS" pitchFamily="66" charset="0"/>
            </a:endParaRPr>
          </a:p>
        </p:txBody>
      </p:sp>
      <p:pic>
        <p:nvPicPr>
          <p:cNvPr id="17410" name="Picture 2" descr="http://cdn2.itpro.co.uk/sites/itpro/files/styles/gallery_wide/public/images/dir_154/it_photo_77490.jpg?itok=irqiVO_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307655"/>
            <a:ext cx="3384376" cy="225816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s://s-media-cache-ak0.pinimg.com/originals/47/1f/fe/471ffe065a08b8901a7c0dce544931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1693413"/>
            <a:ext cx="27908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58381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7412"/>
                                        </p:tgtEl>
                                        <p:attrNameLst>
                                          <p:attrName>style.visibility</p:attrName>
                                        </p:attrNameLst>
                                      </p:cBhvr>
                                      <p:to>
                                        <p:strVal val="visible"/>
                                      </p:to>
                                    </p:set>
                                    <p:animEffect transition="in" filter="circle(in)">
                                      <p:cBhvr>
                                        <p:cTn id="16" dur="2000"/>
                                        <p:tgtEl>
                                          <p:spTgt spid="1741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17410"/>
                                        </p:tgtEl>
                                        <p:attrNameLst>
                                          <p:attrName>style.visibility</p:attrName>
                                        </p:attrNameLst>
                                      </p:cBhvr>
                                      <p:to>
                                        <p:strVal val="visible"/>
                                      </p:to>
                                    </p:set>
                                    <p:animEffect transition="in" filter="circle(out)">
                                      <p:cBhvr>
                                        <p:cTn id="21" dur="2000"/>
                                        <p:tgtEl>
                                          <p:spTgt spid="17410"/>
                                        </p:tgtEl>
                                      </p:cBhvr>
                                    </p:animEffec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3">
                                            <p:txEl>
                                              <p:pRg st="0" end="0"/>
                                            </p:txEl>
                                          </p:spTgt>
                                        </p:tgtEl>
                                        <p:attrNameLst>
                                          <p:attrName>style.visibility</p:attrName>
                                        </p:attrNameLst>
                                      </p:cBhvr>
                                      <p:to>
                                        <p:strVal val="visible"/>
                                      </p:to>
                                    </p:set>
                                    <p:anim by="(-#ppt_w*2)" calcmode="lin" valueType="num">
                                      <p:cBhvr rctx="PPT">
                                        <p:cTn id="26" dur="500" autoRev="1" fill="hold">
                                          <p:stCondLst>
                                            <p:cond delay="0"/>
                                          </p:stCondLst>
                                        </p:cTn>
                                        <p:tgtEl>
                                          <p:spTgt spid="3">
                                            <p:txEl>
                                              <p:pRg st="0" end="0"/>
                                            </p:txEl>
                                          </p:spTgt>
                                        </p:tgtEl>
                                        <p:attrNameLst>
                                          <p:attrName>ppt_w</p:attrName>
                                        </p:attrNameLst>
                                      </p:cBhvr>
                                    </p:anim>
                                    <p:anim by="(#ppt_w*0.50)" calcmode="lin" valueType="num">
                                      <p:cBhvr>
                                        <p:cTn id="27" dur="500" decel="50000" autoRev="1" fill="hold">
                                          <p:stCondLst>
                                            <p:cond delay="0"/>
                                          </p:stCondLst>
                                        </p:cTn>
                                        <p:tgtEl>
                                          <p:spTgt spid="3">
                                            <p:txEl>
                                              <p:pRg st="0" end="0"/>
                                            </p:txEl>
                                          </p:spTgt>
                                        </p:tgtEl>
                                        <p:attrNameLst>
                                          <p:attrName>ppt_x</p:attrName>
                                        </p:attrNameLst>
                                      </p:cBhvr>
                                    </p:anim>
                                    <p:anim from="(-#ppt_h/2)" to="(#ppt_y)" calcmode="lin" valueType="num">
                                      <p:cBhvr>
                                        <p:cTn id="28" dur="1000" fill="hold">
                                          <p:stCondLst>
                                            <p:cond delay="0"/>
                                          </p:stCondLst>
                                        </p:cTn>
                                        <p:tgtEl>
                                          <p:spTgt spid="3">
                                            <p:txEl>
                                              <p:pRg st="0" end="0"/>
                                            </p:txEl>
                                          </p:spTgt>
                                        </p:tgtEl>
                                        <p:attrNameLst>
                                          <p:attrName>ppt_y</p:attrName>
                                        </p:attrNameLst>
                                      </p:cBhvr>
                                    </p:anim>
                                    <p:animRot by="21600000">
                                      <p:cBhvr>
                                        <p:cTn id="29" dur="1000" fill="hold">
                                          <p:stCondLst>
                                            <p:cond delay="0"/>
                                          </p:stCondLst>
                                        </p:cTn>
                                        <p:tgtEl>
                                          <p:spTgt spid="3">
                                            <p:txEl>
                                              <p:pRg st="0" end="0"/>
                                            </p:txEl>
                                          </p:spTgt>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56" presetClass="entr" presetSubtype="0" fill="hold" grpId="0" nodeType="clickEffect">
                                  <p:stCondLst>
                                    <p:cond delay="0"/>
                                  </p:stCondLst>
                                  <p:iterate type="lt">
                                    <p:tmPct val="10000"/>
                                  </p:iterate>
                                  <p:childTnLst>
                                    <p:set>
                                      <p:cBhvr>
                                        <p:cTn id="33" dur="1" fill="hold">
                                          <p:stCondLst>
                                            <p:cond delay="0"/>
                                          </p:stCondLst>
                                        </p:cTn>
                                        <p:tgtEl>
                                          <p:spTgt spid="3">
                                            <p:txEl>
                                              <p:pRg st="1" end="1"/>
                                            </p:txEl>
                                          </p:spTgt>
                                        </p:tgtEl>
                                        <p:attrNameLst>
                                          <p:attrName>style.visibility</p:attrName>
                                        </p:attrNameLst>
                                      </p:cBhvr>
                                      <p:to>
                                        <p:strVal val="visible"/>
                                      </p:to>
                                    </p:set>
                                    <p:anim by="(-#ppt_w*2)" calcmode="lin" valueType="num">
                                      <p:cBhvr rctx="PPT">
                                        <p:cTn id="34" dur="500" autoRev="1" fill="hold">
                                          <p:stCondLst>
                                            <p:cond delay="0"/>
                                          </p:stCondLst>
                                        </p:cTn>
                                        <p:tgtEl>
                                          <p:spTgt spid="3">
                                            <p:txEl>
                                              <p:pRg st="1" end="1"/>
                                            </p:txEl>
                                          </p:spTgt>
                                        </p:tgtEl>
                                        <p:attrNameLst>
                                          <p:attrName>ppt_w</p:attrName>
                                        </p:attrNameLst>
                                      </p:cBhvr>
                                    </p:anim>
                                    <p:anim by="(#ppt_w*0.50)" calcmode="lin" valueType="num">
                                      <p:cBhvr>
                                        <p:cTn id="35" dur="500" decel="50000" autoRev="1" fill="hold">
                                          <p:stCondLst>
                                            <p:cond delay="0"/>
                                          </p:stCondLst>
                                        </p:cTn>
                                        <p:tgtEl>
                                          <p:spTgt spid="3">
                                            <p:txEl>
                                              <p:pRg st="1" end="1"/>
                                            </p:txEl>
                                          </p:spTgt>
                                        </p:tgtEl>
                                        <p:attrNameLst>
                                          <p:attrName>ppt_x</p:attrName>
                                        </p:attrNameLst>
                                      </p:cBhvr>
                                    </p:anim>
                                    <p:anim from="(-#ppt_h/2)" to="(#ppt_y)" calcmode="lin" valueType="num">
                                      <p:cBhvr>
                                        <p:cTn id="36" dur="1000" fill="hold">
                                          <p:stCondLst>
                                            <p:cond delay="0"/>
                                          </p:stCondLst>
                                        </p:cTn>
                                        <p:tgtEl>
                                          <p:spTgt spid="3">
                                            <p:txEl>
                                              <p:pRg st="1" end="1"/>
                                            </p:txEl>
                                          </p:spTgt>
                                        </p:tgtEl>
                                        <p:attrNameLst>
                                          <p:attrName>ppt_y</p:attrName>
                                        </p:attrNameLst>
                                      </p:cBhvr>
                                    </p:anim>
                                    <p:animRot by="21600000">
                                      <p:cBhvr>
                                        <p:cTn id="37" dur="1000" fill="hold">
                                          <p:stCondLst>
                                            <p:cond delay="0"/>
                                          </p:stCondLst>
                                        </p:cTn>
                                        <p:tgtEl>
                                          <p:spTgt spid="3">
                                            <p:txEl>
                                              <p:pRg st="1" end="1"/>
                                            </p:txEl>
                                          </p:spTgt>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56" presetClass="entr" presetSubtype="0" fill="hold" grpId="0" nodeType="clickEffect">
                                  <p:stCondLst>
                                    <p:cond delay="0"/>
                                  </p:stCondLst>
                                  <p:iterate type="lt">
                                    <p:tmPct val="10000"/>
                                  </p:iterate>
                                  <p:childTnLst>
                                    <p:set>
                                      <p:cBhvr>
                                        <p:cTn id="41" dur="1" fill="hold">
                                          <p:stCondLst>
                                            <p:cond delay="0"/>
                                          </p:stCondLst>
                                        </p:cTn>
                                        <p:tgtEl>
                                          <p:spTgt spid="3">
                                            <p:txEl>
                                              <p:pRg st="2" end="2"/>
                                            </p:txEl>
                                          </p:spTgt>
                                        </p:tgtEl>
                                        <p:attrNameLst>
                                          <p:attrName>style.visibility</p:attrName>
                                        </p:attrNameLst>
                                      </p:cBhvr>
                                      <p:to>
                                        <p:strVal val="visible"/>
                                      </p:to>
                                    </p:set>
                                    <p:anim by="(-#ppt_w*2)" calcmode="lin" valueType="num">
                                      <p:cBhvr rctx="PPT">
                                        <p:cTn id="42" dur="500" autoRev="1" fill="hold">
                                          <p:stCondLst>
                                            <p:cond delay="0"/>
                                          </p:stCondLst>
                                        </p:cTn>
                                        <p:tgtEl>
                                          <p:spTgt spid="3">
                                            <p:txEl>
                                              <p:pRg st="2" end="2"/>
                                            </p:txEl>
                                          </p:spTgt>
                                        </p:tgtEl>
                                        <p:attrNameLst>
                                          <p:attrName>ppt_w</p:attrName>
                                        </p:attrNameLst>
                                      </p:cBhvr>
                                    </p:anim>
                                    <p:anim by="(#ppt_w*0.50)" calcmode="lin" valueType="num">
                                      <p:cBhvr>
                                        <p:cTn id="43" dur="500" decel="50000" autoRev="1" fill="hold">
                                          <p:stCondLst>
                                            <p:cond delay="0"/>
                                          </p:stCondLst>
                                        </p:cTn>
                                        <p:tgtEl>
                                          <p:spTgt spid="3">
                                            <p:txEl>
                                              <p:pRg st="2" end="2"/>
                                            </p:txEl>
                                          </p:spTgt>
                                        </p:tgtEl>
                                        <p:attrNameLst>
                                          <p:attrName>ppt_x</p:attrName>
                                        </p:attrNameLst>
                                      </p:cBhvr>
                                    </p:anim>
                                    <p:anim from="(-#ppt_h/2)" to="(#ppt_y)" calcmode="lin" valueType="num">
                                      <p:cBhvr>
                                        <p:cTn id="44" dur="1000" fill="hold">
                                          <p:stCondLst>
                                            <p:cond delay="0"/>
                                          </p:stCondLst>
                                        </p:cTn>
                                        <p:tgtEl>
                                          <p:spTgt spid="3">
                                            <p:txEl>
                                              <p:pRg st="2" end="2"/>
                                            </p:txEl>
                                          </p:spTgt>
                                        </p:tgtEl>
                                        <p:attrNameLst>
                                          <p:attrName>ppt_y</p:attrName>
                                        </p:attrNameLst>
                                      </p:cBhvr>
                                    </p:anim>
                                    <p:animRot by="21600000">
                                      <p:cBhvr>
                                        <p:cTn id="45" dur="1000" fill="hold">
                                          <p:stCondLst>
                                            <p:cond delay="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latin typeface="Comic Sans MS" pitchFamily="66" charset="0"/>
              </a:rPr>
              <a:t>ALEXANDER FLEMİNG</a:t>
            </a:r>
            <a:endParaRPr lang="tr-TR" dirty="0">
              <a:latin typeface="Comic Sans MS" pitchFamily="66" charset="0"/>
            </a:endParaRPr>
          </a:p>
        </p:txBody>
      </p:sp>
      <p:sp>
        <p:nvSpPr>
          <p:cNvPr id="3" name="İçerik Yer Tutucusu 2"/>
          <p:cNvSpPr>
            <a:spLocks noGrp="1"/>
          </p:cNvSpPr>
          <p:nvPr>
            <p:ph sz="quarter" idx="13"/>
          </p:nvPr>
        </p:nvSpPr>
        <p:spPr>
          <a:xfrm>
            <a:off x="2555776" y="1556792"/>
            <a:ext cx="4176464" cy="1224136"/>
          </a:xfrm>
        </p:spPr>
        <p:txBody>
          <a:bodyPr/>
          <a:lstStyle/>
          <a:p>
            <a:pPr marL="0" indent="0">
              <a:buNone/>
            </a:pPr>
            <a:r>
              <a:rPr lang="tr-TR" dirty="0">
                <a:latin typeface="Comic Sans MS" pitchFamily="66" charset="0"/>
              </a:rPr>
              <a:t>Öldürücü bakteriyel hastalıklarla savaşabilen ilk antibiyotik olarak tarihe geçen </a:t>
            </a:r>
            <a:r>
              <a:rPr lang="tr-TR" dirty="0" err="1" smtClean="0">
                <a:latin typeface="Comic Sans MS" pitchFamily="66" charset="0"/>
              </a:rPr>
              <a:t>penisilin’i</a:t>
            </a:r>
            <a:r>
              <a:rPr lang="tr-TR" dirty="0" smtClean="0">
                <a:latin typeface="Comic Sans MS" pitchFamily="66" charset="0"/>
              </a:rPr>
              <a:t> </a:t>
            </a:r>
            <a:r>
              <a:rPr lang="tr-TR" dirty="0">
                <a:latin typeface="Comic Sans MS" pitchFamily="66" charset="0"/>
              </a:rPr>
              <a:t>bulmuştur.</a:t>
            </a:r>
          </a:p>
        </p:txBody>
      </p:sp>
      <p:pic>
        <p:nvPicPr>
          <p:cNvPr id="18434" name="Picture 2" descr="http://thumbs.media.smithsonianmag.com/filer/Alexander-Fleming-penicillin-631.jpg__800x600_q85_cro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2560356"/>
            <a:ext cx="4401814" cy="209278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ASEhAQEBAQDxAPDw8NDxAPDw8PDw8PFBEWFhQRFRQYHCggGBolHBQUITEhJSkrLi4uFx8zODMsNygtLisBCgoKDg0OFA8PFCwcFBwsLCwsLCwsLDcrKywsLCw3LCssLDg3NywsNzcsLCwrKysrLCssKysrKysrKysrKysrK//AABEIALcBEwMBIgACEQEDEQH/xAAcAAACAwEBAQEAAAAAAAAAAAABAgADBAUGBwj/xAA2EAACAgEDAwIEBAUCBwAAAAAAAQIRAwQSIQUxUUFhBhMicTJCgZEHM1KhwWKxFCNDouHw8f/EABoBAQEBAQEBAQAAAAAAAAAAAAABAgMEBQb/xAAhEQEBAQEAAgICAwEAAAAAAAAAARECAyESMQQiQVFhBf/aAAwDAQACEQMRAD8A+yWAJDbAUBjUBFQtAaHbFbIBQrHQJIqgLQyCwlJQBrBRpgshXEZgslQEgNBsAC0CTC2BxASiBsVhcCX9wSQyQGxEJJFbLaEka0IBoZMDECNCSiWWKzQShJIsYkkEVSQrRbQtBVagFwQ1ESIK9iAW0ED1LIBAbOTqayNigsCMNAiSQRAWBMLKAEgGAkkSyZZJctpJd22kv3ORqfibQY3U9Zgi/HzIv/I1nHWAY9F1fS5v5Oow5H4hkg3+1mz/ACVLAIQLCFkBsahKAVAbJtCFKxaGaAgA2VNFjELEBIWSHFaKEoDiMLZYEkAaQqKEYsmMCQCUQLBICWQlMgHp2yECcXQLANYrAFkQUggKQkkCgCLKXd+OWMwTXDS8Nf2LPsfm7+I3xrqdTqMmKOSWPDjk4KEZNJ0+7o8NKV922/dtnofjfpWXT6vOssWt2SUouuJJv0POM9V545ixdh1E4NOE5QfmMmj6t/Cz+IOolmxaLUyeWGRuEJydyg1GTVv17JHyLces/hdo55epaXZFtY5ynOvypQlyzl1eM9LY/TaYaB/9DZzcgbAySYEwAxaGaEkgAxZDUCQVXZAtALEwGK0NJClQoJILFkArFYzQGjQRpi0O7FoCtrkjCxLAPPkgCEHq2BhshydC7SUEBRGEHfgkl7kCBigqKI0FKSIaCkKPNdd6XgyqUNTijki3cXKKtfZny3r38P8ARW5YpTgv6U7/AMH3TV4ISVSSqu/hniOt9Ebb2SteCW+kfJY/B+ni+Zykj6P/AAv6THHklPHj2wjHbuqtzp+pTpvhtuVz5V9l2PoPSIwjBQhFQUVTS9X5M8xPbZXgDHYGjqmK2gbaHoDQZL7iMdiyCkDILBYVW35AxpP2JtATkWRZJCbTSUlAkOwNBCWKxmjT0/S73z+FdxbhGGQtnoM3ToNcKjiZcTi2vBJ1q2YpcRZotSFZpCbCBohR6RMLYAI4R0GyMBDQJCIKIqMFDUBIoCQ+Py/uBIzdSxKWHLFz+Xug1vuttrhkpGzJTT7dv/WeU6k3F+fdFOi618lQ088kcs0qcm6cl/Un6ja3XYVw5L1a5XP25OdavpNJBt7W6v18I6Wkx7MnDtdr88Hms/xBgh9TlFJK+ZKjZ8PdV+fkg/RqUkqrinya5YteskBPgEplcshtD7gNlbmgORdZOxGwbrJuCiACIwYlAaCgAwEgtF+LEnySSiuX2Joz7ERYbL3GPDvh8lnzoo1EUw0TfcuS2cJ/czZNc3xFGXUwm03dOuBZ6JXXzdRhFcuzl6/NGVSX5jzcs+Rtp3x34Zt1Gq24rbXD4tmYtrZvFbOTj6lZphqrNsthCj53uQuj1Fh3FUmBSOTousiZVvJuKq6yRZTvDuA0Jj2ZVItUwRoSM3V4Y3hyrLfy3CSnXiuS/HMfLijKLjJXGScWn6p9zFrUfHesrHFRWGSnjjFbHJW9tccnmtdqYvZ/y1ajV72l35Z7/wCIen4Y5PlxhsUHxspprw0eQ6tp4pv5c4XfEZRpxhfPcmxq2YydJ6NKTjP5UKbu5Ny4v0R7zoUktUorhLCqXZJbWeXj13DBRjji5Uq7VFOy/ovV5vNLJOltjt47evqXmuFvt9MeoKpZzzS6z7li6m2b1I9CsyG+ccKGtL8Oqsvo11PmDKRgjlLFkLixvUkTeZZSa7uvc5Gs+IMWO/WXaN/mXa0vUxaruZ9digvrnGN8K33ZzNf1jKoylhxJqKb+p02l4R5vPDUal7tm2N/TKfCvzFeqO/0vp8oQjGUm0k7nLi78ew20XdH6888G9ksbi0mpdr9jquW5djnS1GHHxH65f9qZXDqE3y/pXhCf6joSzUtr7CYoq+W6M+bOmrXcVZKTvxZrcSujLURS4Ofquppev6I5ubWPsmZbt+SXrSRZqtbOVuMUkv7nmuo6zUTdSjUY9kj00Y+wJaJPuifGlec0cp+qOvpZM2w6fFehphpkjXMqKYshrWNENYPSti32G7A2nN0LIG4sSAkMFQyssUCbQoQLYIkYFkYAaMKRZN19kZ4ujQ+33M1p5rrnQ8eV/Mvh3catN+n2PGa/RajHD5cFik03Tl9VRvjufRNb02ffDPY33i+Yv9zga7Qar1xRfujmz1Hh9T0eWRxlNxT27Z0v9vAuuxwxQjjx8Jcy5tyfuei1Ogztfg2nKn0Sd3K2y+2LHIx5ZWb9PkZoh0lr0NOHpsuyVlmg4ZnQw/8AngyYZYIxUpZPXZtSaal4fgpy9dc7xafG7p36u06cZOuL8m51iY9Djx0rnJQ7evPPY5es624ZEsT3KnHZVycl+Jf6WHo3ScmSV55va4uPy13cX+Vv28naz9LxY4rbClH1VuT+7Hur9POPBqc7vJN44v0u5Onw+Pwvl8nS0fSMOK5OlNu3OVSm35XgM9Q/yR2rz6lWTzJ2/DNeobretZFfy43Ltvl3Kcjb5yS/SzHLWUvpVe5jzai+7tmL3/RjfLURXEVfuSOqiu/P2OO5ylxdfYv02nk2jG2q62fqUIq1B0YdR1lNOMYtN8WzoY9HapmfUdFXddzXxtHMxZb/AEN2Arj06SZqx6Zo1JjK7HH1LooSGJl0Udp9IG0IyRGgBRAkIPQOIUixojOboqlC/P6DJFlIVFASGSCSwGSHiytMjkRV6aH3mVyJuYxdaXlKcmQq3CSkTEt9K88L7GLNpjZlyJK26S7tnC1/W/y4lf8AqfY1Hk8/5Pj8U3qjqtkFcvXhJdzT07FF83Vs8/8AU5KU5N/7HS0Go+tx9KtGrzj5vi/6F78uZ+tTrfQcWZ7pRW+PEqdLJH03+SrSaWEOIxUV2SSpHQnmtuPq0c+MuTnZH2OL9upghXKr9DRq9VjUG338MxYHfrQNdihKNBtws2pbuuEZJZufJsz6F+jFx9NfqZ90xjtsuxaVs6mDp9ehrx6dI18Yjm4tB7HQxaejTDHQ8UbkgXGizgUiRQkooTYWgIEcAUWpAZYiqgFlCs0hdhBtxAPREABs5OhgNikkAUAnJAC2EVL9yNlUJSI5C0crqvXtPp0/m5Ip+kVzJvxSJsR1XL3OL1frkcTcauaZzV1jXal1pMCw43/183evaPBT1DoGom9+bJGbSXKSjf8AcSvD+d35OfH+jna3rM8sqlJ7fC7f2NGHOuFG5fZWW49Fgh+L62vyrsWPVPtjgor2RvcfnZ4PJ3+3VJ8mfd7YLzJ8/sV6TV/KyN8ybW1eDWtNOXezRh6UuLM26934/wCJeep0yZJ5du+CTb7+UU6ecr5Ts9Fi0iiqG/4aPgmPt87jl4lNmuGFvubFhS9AxjRcdZWdYEP8suA0FV7SbfYegSQZLtINYrRqKlAaCEBABYGAoEMBryWBWChmLRpEogaRAmO8yUQhxdEZKBX7kTYEkxTH1DquDAnLNlhjXiUlb/Q89P4pz5ns0GllP0+fmTji+68omrHrJ5FFOUmopd23tS/U891D4w08HswqerzdljwR3K/eb4Rij8N5MzU+oaqeVd/k4nsxfZ13R2NHjwYVt0+KMEuOFy/1H2Vx/wDheqar+dOHT8PfZje/PJe8lwjf074d0en+tQ+bl9cuZ/Mm37Wb3PJL2Qy0/kvxQXqfRJ+xMiclT4Q6xLgt2Fxy74+Tly6VB80Ww0cI9kbNpBrlPBJ/Cj5deg6iWSAg3PHgJEkhv0A2V0wjI0MiBcLQAjEVWxWPIiBhANBoFFlZqSAyNgKFsDJQWgpCMZgCA0AahWaigEhCq7dhsViSXvX2OSuN1n4q02meyTnlzPthwwc5t+/g5cs/VNXzFQ6bh/qyvdna9aSfB6fLpY3ujGO9/m2rd+5Q9FbuTb/XgzZquDpegaXG92Tfrcvdzz/Wr9ou6OzjlNpKC+XFdklS/Y1rTpeiQ8YD4s6yrS3+J3+pdDAl6F20KRqQKohYZAsoCQUSiEAkQLBQwwuwDj4LKEkAqCw2T3AWQEOxCgC2MAA0JIdikFcgUWSSFaESloFDNAaNRAYozFiAKAM2KymoBkA2VYJBUQo7jZKIQ5NIAhApWBIhAgWwpEIVAQKIQCBTIQCSYpCARg7kIQRsjIQUKKyEEAiRshCgMjAQlC2QhDUCsVshAzQYpCASwNkIVCsjIQ0sCyEIB//Z"/>
          <p:cNvSpPr>
            <a:spLocks noChangeAspect="1" noChangeArrowheads="1"/>
          </p:cNvSpPr>
          <p:nvPr/>
        </p:nvSpPr>
        <p:spPr bwMode="auto">
          <a:xfrm>
            <a:off x="155575" y="-1325563"/>
            <a:ext cx="4143375" cy="2762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data:image/jpeg;base64,/9j/4AAQSkZJRgABAQAAAQABAAD/2wCEAAkGBxASEhAQEBAQDxAPDw8NDxAPDw8PDw8PFBEWFhQRFRQYHCggGBolHBQUITEhJSkrLi4uFx8zODMsNygtLisBCgoKDg0OFA8PFCwcFBwsLCwsLCwsLDcrKywsLCw3LCssLDg3NywsNzcsLCwrKysrLCssKysrKysrKysrKysrK//AABEIALcBEwMBIgACEQEDEQH/xAAcAAACAwEBAQEAAAAAAAAAAAABAgADBAUGBwj/xAA2EAACAgEDAwIEBAUCBwAAAAAAAQIRAwQSIQUxUUFhBhMicTJCgZEHM1KhwWKxFCNDouHw8f/EABoBAQEBAQEBAQAAAAAAAAAAAAABAgMEBQb/xAAhEQEBAQEAAgICAwEAAAAAAAAAARECAyESMQQiQVFhBf/aAAwDAQACEQMRAD8A+yWAJDbAUBjUBFQtAaHbFbIBQrHQJIqgLQyCwlJQBrBRpgshXEZgslQEgNBsAC0CTC2BxASiBsVhcCX9wSQyQGxEJJFbLaEka0IBoZMDECNCSiWWKzQShJIsYkkEVSQrRbQtBVagFwQ1ESIK9iAW0ED1LIBAbOTqayNigsCMNAiSQRAWBMLKAEgGAkkSyZZJctpJd22kv3ORqfibQY3U9Zgi/HzIv/I1nHWAY9F1fS5v5Oow5H4hkg3+1mz/ACVLAIQLCFkBsahKAVAbJtCFKxaGaAgA2VNFjELEBIWSHFaKEoDiMLZYEkAaQqKEYsmMCQCUQLBICWQlMgHp2yECcXQLANYrAFkQUggKQkkCgCLKXd+OWMwTXDS8Nf2LPsfm7+I3xrqdTqMmKOSWPDjk4KEZNJ0+7o8NKV922/dtnofjfpWXT6vOssWt2SUouuJJv0POM9V545ixdh1E4NOE5QfmMmj6t/Cz+IOolmxaLUyeWGRuEJydyg1GTVv17JHyLces/hdo55epaXZFtY5ynOvypQlyzl1eM9LY/TaYaB/9DZzcgbAySYEwAxaGaEkgAxZDUCQVXZAtALEwGK0NJClQoJILFkArFYzQGjQRpi0O7FoCtrkjCxLAPPkgCEHq2BhshydC7SUEBRGEHfgkl7kCBigqKI0FKSIaCkKPNdd6XgyqUNTijki3cXKKtfZny3r38P8ARW5YpTgv6U7/AMH3TV4ISVSSqu/hniOt9Ebb2SteCW+kfJY/B+ni+Zykj6P/AAv6THHklPHj2wjHbuqtzp+pTpvhtuVz5V9l2PoPSIwjBQhFQUVTS9X5M8xPbZXgDHYGjqmK2gbaHoDQZL7iMdiyCkDILBYVW35AxpP2JtATkWRZJCbTSUlAkOwNBCWKxmjT0/S73z+FdxbhGGQtnoM3ToNcKjiZcTi2vBJ1q2YpcRZotSFZpCbCBohR6RMLYAI4R0GyMBDQJCIKIqMFDUBIoCQ+Py/uBIzdSxKWHLFz+Xug1vuttrhkpGzJTT7dv/WeU6k3F+fdFOi618lQ088kcs0qcm6cl/Un6ja3XYVw5L1a5XP25OdavpNJBt7W6v18I6Wkx7MnDtdr88Hms/xBgh9TlFJK+ZKjZ8PdV+fkg/RqUkqrinya5YteskBPgEplcshtD7gNlbmgORdZOxGwbrJuCiACIwYlAaCgAwEgtF+LEnySSiuX2Joz7ERYbL3GPDvh8lnzoo1EUw0TfcuS2cJ/czZNc3xFGXUwm03dOuBZ6JXXzdRhFcuzl6/NGVSX5jzcs+Rtp3x34Zt1Gq24rbXD4tmYtrZvFbOTj6lZphqrNsthCj53uQuj1Fh3FUmBSOTousiZVvJuKq6yRZTvDuA0Jj2ZVItUwRoSM3V4Y3hyrLfy3CSnXiuS/HMfLijKLjJXGScWn6p9zFrUfHesrHFRWGSnjjFbHJW9tccnmtdqYvZ/y1ajV72l35Z7/wCIen4Y5PlxhsUHxspprw0eQ6tp4pv5c4XfEZRpxhfPcmxq2YydJ6NKTjP5UKbu5Ny4v0R7zoUktUorhLCqXZJbWeXj13DBRjji5Uq7VFOy/ovV5vNLJOltjt47evqXmuFvt9MeoKpZzzS6z7li6m2b1I9CsyG+ccKGtL8Oqsvo11PmDKRgjlLFkLixvUkTeZZSa7uvc5Gs+IMWO/WXaN/mXa0vUxaruZ9digvrnGN8K33ZzNf1jKoylhxJqKb+p02l4R5vPDUal7tm2N/TKfCvzFeqO/0vp8oQjGUm0k7nLi78ew20XdH6888G9ksbi0mpdr9jquW5djnS1GHHxH65f9qZXDqE3y/pXhCf6joSzUtr7CYoq+W6M+bOmrXcVZKTvxZrcSujLURS4Ofquppev6I5ubWPsmZbt+SXrSRZqtbOVuMUkv7nmuo6zUTdSjUY9kj00Y+wJaJPuifGlec0cp+qOvpZM2w6fFehphpkjXMqKYshrWNENYPSti32G7A2nN0LIG4sSAkMFQyssUCbQoQLYIkYFkYAaMKRZN19kZ4ujQ+33M1p5rrnQ8eV/Mvh3catN+n2PGa/RajHD5cFik03Tl9VRvjufRNb02ffDPY33i+Yv9zga7Qar1xRfujmz1Hh9T0eWRxlNxT27Z0v9vAuuxwxQjjx8Jcy5tyfuei1Ogztfg2nKn0Sd3K2y+2LHIx5ZWb9PkZoh0lr0NOHpsuyVlmg4ZnQw/8AngyYZYIxUpZPXZtSaal4fgpy9dc7xafG7p36u06cZOuL8m51iY9Djx0rnJQ7evPPY5es624ZEsT3KnHZVycl+Jf6WHo3ScmSV55va4uPy13cX+Vv28naz9LxY4rbClH1VuT+7Hur9POPBqc7vJN44v0u5Onw+Pwvl8nS0fSMOK5OlNu3OVSm35XgM9Q/yR2rz6lWTzJ2/DNeobretZFfy43Ltvl3Kcjb5yS/SzHLWUvpVe5jzai+7tmL3/RjfLURXEVfuSOqiu/P2OO5ylxdfYv02nk2jG2q62fqUIq1B0YdR1lNOMYtN8WzoY9HapmfUdFXddzXxtHMxZb/AEN2Arj06SZqx6Zo1JjK7HH1LooSGJl0Udp9IG0IyRGgBRAkIPQOIUixojOboqlC/P6DJFlIVFASGSCSwGSHiytMjkRV6aH3mVyJuYxdaXlKcmQq3CSkTEt9K88L7GLNpjZlyJK26S7tnC1/W/y4lf8AqfY1Hk8/5Pj8U3qjqtkFcvXhJdzT07FF83Vs8/8AU5KU5N/7HS0Go+tx9KtGrzj5vi/6F78uZ+tTrfQcWZ7pRW+PEqdLJH03+SrSaWEOIxUV2SSpHQnmtuPq0c+MuTnZH2OL9upghXKr9DRq9VjUG338MxYHfrQNdihKNBtws2pbuuEZJZufJsz6F+jFx9NfqZ90xjtsuxaVs6mDp9ehrx6dI18Yjm4tB7HQxaejTDHQ8UbkgXGizgUiRQkooTYWgIEcAUWpAZYiqgFlCs0hdhBtxAPREABs5OhgNikkAUAnJAC2EVL9yNlUJSI5C0crqvXtPp0/m5Ip+kVzJvxSJsR1XL3OL1frkcTcauaZzV1jXal1pMCw43/183evaPBT1DoGom9+bJGbSXKSjf8AcSvD+d35OfH+jna3rM8sqlJ7fC7f2NGHOuFG5fZWW49Fgh+L62vyrsWPVPtjgor2RvcfnZ4PJ3+3VJ8mfd7YLzJ8/sV6TV/KyN8ybW1eDWtNOXezRh6UuLM26934/wCJeep0yZJ5du+CTb7+UU6ecr5Ts9Fi0iiqG/4aPgmPt87jl4lNmuGFvubFhS9AxjRcdZWdYEP8suA0FV7SbfYegSQZLtINYrRqKlAaCEBABYGAoEMBryWBWChmLRpEogaRAmO8yUQhxdEZKBX7kTYEkxTH1DquDAnLNlhjXiUlb/Q89P4pz5ns0GllP0+fmTji+68omrHrJ5FFOUmopd23tS/U891D4w08HswqerzdljwR3K/eb4Rij8N5MzU+oaqeVd/k4nsxfZ13R2NHjwYVt0+KMEuOFy/1H2Vx/wDheqar+dOHT8PfZje/PJe8lwjf074d0en+tQ+bl9cuZ/Mm37Wb3PJL2Qy0/kvxQXqfRJ+xMiclT4Q6xLgt2Fxy74+Tly6VB80Ww0cI9kbNpBrlPBJ/Cj5deg6iWSAg3PHgJEkhv0A2V0wjI0MiBcLQAjEVWxWPIiBhANBoFFlZqSAyNgKFsDJQWgpCMZgCA0AahWaigEhCq7dhsViSXvX2OSuN1n4q02meyTnlzPthwwc5t+/g5cs/VNXzFQ6bh/qyvdna9aSfB6fLpY3ujGO9/m2rd+5Q9FbuTb/XgzZquDpegaXG92Tfrcvdzz/Wr9ou6OzjlNpKC+XFdklS/Y1rTpeiQ8YD4s6yrS3+J3+pdDAl6F20KRqQKohYZAsoCQUSiEAkQLBQwwuwDj4LKEkAqCw2T3AWQEOxCgC2MAA0JIdikFcgUWSSFaESloFDNAaNRAYozFiAKAM2KymoBkA2VYJBUQo7jZKIQ5NIAhApWBIhAgWwpEIVAQKIQCBTIQCSYpCARg7kIQRsjIQUKKyEEAiRshCgMjAQlC2QhDUCsVshAzQYpCASwNkIVCsjIQ0sCyEIB//Z"/>
          <p:cNvSpPr>
            <a:spLocks noChangeAspect="1" noChangeArrowheads="1"/>
          </p:cNvSpPr>
          <p:nvPr/>
        </p:nvSpPr>
        <p:spPr bwMode="auto">
          <a:xfrm>
            <a:off x="307975" y="-1173163"/>
            <a:ext cx="4143375" cy="2762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8" descr="data:image/jpeg;base64,/9j/4AAQSkZJRgABAQAAAQABAAD/2wCEAAkGBxASEhAQEBAQDxAPDw8NDxAPDw8PDw8PFBEWFhQRFRQYHCggGBolHBQUITEhJSkrLi4uFx8zODMsNygtLisBCgoKDg0OFA8PFCwcFBwsLCwsLCwsLDcrKywsLCw3LCssLDg3NywsNzcsLCwrKysrLCssKysrKysrKysrKysrK//AABEIALcBEwMBIgACEQEDEQH/xAAcAAACAwEBAQEAAAAAAAAAAAABAgADBAUGBwj/xAA2EAACAgEDAwIEBAUCBwAAAAAAAQIRAwQSIQUxUUFhBhMicTJCgZEHM1KhwWKxFCNDouHw8f/EABoBAQEBAQEBAQAAAAAAAAAAAAABAgMEBQb/xAAhEQEBAQEAAgICAwEAAAAAAAAAARECAyESMQQiQVFhBf/aAAwDAQACEQMRAD8A+yWAJDbAUBjUBFQtAaHbFbIBQrHQJIqgLQyCwlJQBrBRpgshXEZgslQEgNBsAC0CTC2BxASiBsVhcCX9wSQyQGxEJJFbLaEka0IBoZMDECNCSiWWKzQShJIsYkkEVSQrRbQtBVagFwQ1ESIK9iAW0ED1LIBAbOTqayNigsCMNAiSQRAWBMLKAEgGAkkSyZZJctpJd22kv3ORqfibQY3U9Zgi/HzIv/I1nHWAY9F1fS5v5Oow5H4hkg3+1mz/ACVLAIQLCFkBsahKAVAbJtCFKxaGaAgA2VNFjELEBIWSHFaKEoDiMLZYEkAaQqKEYsmMCQCUQLBICWQlMgHp2yECcXQLANYrAFkQUggKQkkCgCLKXd+OWMwTXDS8Nf2LPsfm7+I3xrqdTqMmKOSWPDjk4KEZNJ0+7o8NKV922/dtnofjfpWXT6vOssWt2SUouuJJv0POM9V545ixdh1E4NOE5QfmMmj6t/Cz+IOolmxaLUyeWGRuEJydyg1GTVv17JHyLces/hdo55epaXZFtY5ynOvypQlyzl1eM9LY/TaYaB/9DZzcgbAySYEwAxaGaEkgAxZDUCQVXZAtALEwGK0NJClQoJILFkArFYzQGjQRpi0O7FoCtrkjCxLAPPkgCEHq2BhshydC7SUEBRGEHfgkl7kCBigqKI0FKSIaCkKPNdd6XgyqUNTijki3cXKKtfZny3r38P8ARW5YpTgv6U7/AMH3TV4ISVSSqu/hniOt9Ebb2SteCW+kfJY/B+ni+Zykj6P/AAv6THHklPHj2wjHbuqtzp+pTpvhtuVz5V9l2PoPSIwjBQhFQUVTS9X5M8xPbZXgDHYGjqmK2gbaHoDQZL7iMdiyCkDILBYVW35AxpP2JtATkWRZJCbTSUlAkOwNBCWKxmjT0/S73z+FdxbhGGQtnoM3ToNcKjiZcTi2vBJ1q2YpcRZotSFZpCbCBohR6RMLYAI4R0GyMBDQJCIKIqMFDUBIoCQ+Py/uBIzdSxKWHLFz+Xug1vuttrhkpGzJTT7dv/WeU6k3F+fdFOi618lQ088kcs0qcm6cl/Un6ja3XYVw5L1a5XP25OdavpNJBt7W6v18I6Wkx7MnDtdr88Hms/xBgh9TlFJK+ZKjZ8PdV+fkg/RqUkqrinya5YteskBPgEplcshtD7gNlbmgORdZOxGwbrJuCiACIwYlAaCgAwEgtF+LEnySSiuX2Joz7ERYbL3GPDvh8lnzoo1EUw0TfcuS2cJ/czZNc3xFGXUwm03dOuBZ6JXXzdRhFcuzl6/NGVSX5jzcs+Rtp3x34Zt1Gq24rbXD4tmYtrZvFbOTj6lZphqrNsthCj53uQuj1Fh3FUmBSOTousiZVvJuKq6yRZTvDuA0Jj2ZVItUwRoSM3V4Y3hyrLfy3CSnXiuS/HMfLijKLjJXGScWn6p9zFrUfHesrHFRWGSnjjFbHJW9tccnmtdqYvZ/y1ajV72l35Z7/wCIen4Y5PlxhsUHxspprw0eQ6tp4pv5c4XfEZRpxhfPcmxq2YydJ6NKTjP5UKbu5Ny4v0R7zoUktUorhLCqXZJbWeXj13DBRjji5Uq7VFOy/ovV5vNLJOltjt47evqXmuFvt9MeoKpZzzS6z7li6m2b1I9CsyG+ccKGtL8Oqsvo11PmDKRgjlLFkLixvUkTeZZSa7uvc5Gs+IMWO/WXaN/mXa0vUxaruZ9digvrnGN8K33ZzNf1jKoylhxJqKb+p02l4R5vPDUal7tm2N/TKfCvzFeqO/0vp8oQjGUm0k7nLi78ew20XdH6888G9ksbi0mpdr9jquW5djnS1GHHxH65f9qZXDqE3y/pXhCf6joSzUtr7CYoq+W6M+bOmrXcVZKTvxZrcSujLURS4Ofquppev6I5ubWPsmZbt+SXrSRZqtbOVuMUkv7nmuo6zUTdSjUY9kj00Y+wJaJPuifGlec0cp+qOvpZM2w6fFehphpkjXMqKYshrWNENYPSti32G7A2nN0LIG4sSAkMFQyssUCbQoQLYIkYFkYAaMKRZN19kZ4ujQ+33M1p5rrnQ8eV/Mvh3catN+n2PGa/RajHD5cFik03Tl9VRvjufRNb02ffDPY33i+Yv9zga7Qar1xRfujmz1Hh9T0eWRxlNxT27Z0v9vAuuxwxQjjx8Jcy5tyfuei1Ogztfg2nKn0Sd3K2y+2LHIx5ZWb9PkZoh0lr0NOHpsuyVlmg4ZnQw/8AngyYZYIxUpZPXZtSaal4fgpy9dc7xafG7p36u06cZOuL8m51iY9Djx0rnJQ7evPPY5es624ZEsT3KnHZVycl+Jf6WHo3ScmSV55va4uPy13cX+Vv28naz9LxY4rbClH1VuT+7Hur9POPBqc7vJN44v0u5Onw+Pwvl8nS0fSMOK5OlNu3OVSm35XgM9Q/yR2rz6lWTzJ2/DNeobretZFfy43Ltvl3Kcjb5yS/SzHLWUvpVe5jzai+7tmL3/RjfLURXEVfuSOqiu/P2OO5ylxdfYv02nk2jG2q62fqUIq1B0YdR1lNOMYtN8WzoY9HapmfUdFXddzXxtHMxZb/AEN2Arj06SZqx6Zo1JjK7HH1LooSGJl0Udp9IG0IyRGgBRAkIPQOIUixojOboqlC/P6DJFlIVFASGSCSwGSHiytMjkRV6aH3mVyJuYxdaXlKcmQq3CSkTEt9K88L7GLNpjZlyJK26S7tnC1/W/y4lf8AqfY1Hk8/5Pj8U3qjqtkFcvXhJdzT07FF83Vs8/8AU5KU5N/7HS0Go+tx9KtGrzj5vi/6F78uZ+tTrfQcWZ7pRW+PEqdLJH03+SrSaWEOIxUV2SSpHQnmtuPq0c+MuTnZH2OL9upghXKr9DRq9VjUG338MxYHfrQNdihKNBtws2pbuuEZJZufJsz6F+jFx9NfqZ90xjtsuxaVs6mDp9ehrx6dI18Yjm4tB7HQxaejTDHQ8UbkgXGizgUiRQkooTYWgIEcAUWpAZYiqgFlCs0hdhBtxAPREABs5OhgNikkAUAnJAC2EVL9yNlUJSI5C0crqvXtPp0/m5Ip+kVzJvxSJsR1XL3OL1frkcTcauaZzV1jXal1pMCw43/183evaPBT1DoGom9+bJGbSXKSjf8AcSvD+d35OfH+jna3rM8sqlJ7fC7f2NGHOuFG5fZWW49Fgh+L62vyrsWPVPtjgor2RvcfnZ4PJ3+3VJ8mfd7YLzJ8/sV6TV/KyN8ybW1eDWtNOXezRh6UuLM26934/wCJeep0yZJ5du+CTb7+UU6ecr5Ts9Fi0iiqG/4aPgmPt87jl4lNmuGFvubFhS9AxjRcdZWdYEP8suA0FV7SbfYegSQZLtINYrRqKlAaCEBABYGAoEMBryWBWChmLRpEogaRAmO8yUQhxdEZKBX7kTYEkxTH1DquDAnLNlhjXiUlb/Q89P4pz5ns0GllP0+fmTji+68omrHrJ5FFOUmopd23tS/U891D4w08HswqerzdljwR3K/eb4Rij8N5MzU+oaqeVd/k4nsxfZ13R2NHjwYVt0+KMEuOFy/1H2Vx/wDheqar+dOHT8PfZje/PJe8lwjf074d0en+tQ+bl9cuZ/Mm37Wb3PJL2Qy0/kvxQXqfRJ+xMiclT4Q6xLgt2Fxy74+Tly6VB80Ww0cI9kbNpBrlPBJ/Cj5deg6iWSAg3PHgJEkhv0A2V0wjI0MiBcLQAjEVWxWPIiBhANBoFFlZqSAyNgKFsDJQWgpCMZgCA0AahWaigEhCq7dhsViSXvX2OSuN1n4q02meyTnlzPthwwc5t+/g5cs/VNXzFQ6bh/qyvdna9aSfB6fLpY3ujGO9/m2rd+5Q9FbuTb/XgzZquDpegaXG92Tfrcvdzz/Wr9ou6OzjlNpKC+XFdklS/Y1rTpeiQ8YD4s6yrS3+J3+pdDAl6F20KRqQKohYZAsoCQUSiEAkQLBQwwuwDj4LKEkAqCw2T3AWQEOxCgC2MAA0JIdikFcgUWSSFaESloFDNAaNRAYozFiAKAM2KymoBkA2VYJBUQo7jZKIQ5NIAhApWBIhAgWwpEIVAQKIQCBTIQCSYpCARg7kIQRsjIQUKKyEEAiRshCgMjAQlC2QhDUCsVshAzQYpCASwNkIVCsjIQ0sCyEIB//Z"/>
          <p:cNvSpPr>
            <a:spLocks noChangeAspect="1" noChangeArrowheads="1"/>
          </p:cNvSpPr>
          <p:nvPr/>
        </p:nvSpPr>
        <p:spPr bwMode="auto">
          <a:xfrm>
            <a:off x="460375" y="-1020763"/>
            <a:ext cx="4143375" cy="2762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10" descr="data:image/jpeg;base64,/9j/4AAQSkZJRgABAQAAAQABAAD/2wCEAAkGBxASEhAQEBAQDxAPDw8NDxAPDw8PDw8PFBEWFhQRFRQYHCggGBolHBQUITEhJSkrLi4uFx8zODMsNygtLisBCgoKDg0OFA8PFCwcFBwsLCwsLCwsLDcrKywsLCw3LCssLDg3NywsNzcsLCwrKysrLCssKysrKysrKysrKysrK//AABEIALcBEwMBIgACEQEDEQH/xAAcAAACAwEBAQEAAAAAAAAAAAABAgADBAUGBwj/xAA2EAACAgEDAwIEBAUCBwAAAAAAAQIRAwQSIQUxUUFhBhMicTJCgZEHM1KhwWKxFCNDouHw8f/EABoBAQEBAQEBAQAAAAAAAAAAAAABAgMEBQb/xAAhEQEBAQEAAgICAwEAAAAAAAAAARECAyESMQQiQVFhBf/aAAwDAQACEQMRAD8A+yWAJDbAUBjUBFQtAaHbFbIBQrHQJIqgLQyCwlJQBrBRpgshXEZgslQEgNBsAC0CTC2BxASiBsVhcCX9wSQyQGxEJJFbLaEka0IBoZMDECNCSiWWKzQShJIsYkkEVSQrRbQtBVagFwQ1ESIK9iAW0ED1LIBAbOTqayNigsCMNAiSQRAWBMLKAEgGAkkSyZZJctpJd22kv3ORqfibQY3U9Zgi/HzIv/I1nHWAY9F1fS5v5Oow5H4hkg3+1mz/ACVLAIQLCFkBsahKAVAbJtCFKxaGaAgA2VNFjELEBIWSHFaKEoDiMLZYEkAaQqKEYsmMCQCUQLBICWQlMgHp2yECcXQLANYrAFkQUggKQkkCgCLKXd+OWMwTXDS8Nf2LPsfm7+I3xrqdTqMmKOSWPDjk4KEZNJ0+7o8NKV922/dtnofjfpWXT6vOssWt2SUouuJJv0POM9V545ixdh1E4NOE5QfmMmj6t/Cz+IOolmxaLUyeWGRuEJydyg1GTVv17JHyLces/hdo55epaXZFtY5ynOvypQlyzl1eM9LY/TaYaB/9DZzcgbAySYEwAxaGaEkgAxZDUCQVXZAtALEwGK0NJClQoJILFkArFYzQGjQRpi0O7FoCtrkjCxLAPPkgCEHq2BhshydC7SUEBRGEHfgkl7kCBigqKI0FKSIaCkKPNdd6XgyqUNTijki3cXKKtfZny3r38P8ARW5YpTgv6U7/AMH3TV4ISVSSqu/hniOt9Ebb2SteCW+kfJY/B+ni+Zykj6P/AAv6THHklPHj2wjHbuqtzp+pTpvhtuVz5V9l2PoPSIwjBQhFQUVTS9X5M8xPbZXgDHYGjqmK2gbaHoDQZL7iMdiyCkDILBYVW35AxpP2JtATkWRZJCbTSUlAkOwNBCWKxmjT0/S73z+FdxbhGGQtnoM3ToNcKjiZcTi2vBJ1q2YpcRZotSFZpCbCBohR6RMLYAI4R0GyMBDQJCIKIqMFDUBIoCQ+Py/uBIzdSxKWHLFz+Xug1vuttrhkpGzJTT7dv/WeU6k3F+fdFOi618lQ088kcs0qcm6cl/Un6ja3XYVw5L1a5XP25OdavpNJBt7W6v18I6Wkx7MnDtdr88Hms/xBgh9TlFJK+ZKjZ8PdV+fkg/RqUkqrinya5YteskBPgEplcshtD7gNlbmgORdZOxGwbrJuCiACIwYlAaCgAwEgtF+LEnySSiuX2Joz7ERYbL3GPDvh8lnzoo1EUw0TfcuS2cJ/czZNc3xFGXUwm03dOuBZ6JXXzdRhFcuzl6/NGVSX5jzcs+Rtp3x34Zt1Gq24rbXD4tmYtrZvFbOTj6lZphqrNsthCj53uQuj1Fh3FUmBSOTousiZVvJuKq6yRZTvDuA0Jj2ZVItUwRoSM3V4Y3hyrLfy3CSnXiuS/HMfLijKLjJXGScWn6p9zFrUfHesrHFRWGSnjjFbHJW9tccnmtdqYvZ/y1ajV72l35Z7/wCIen4Y5PlxhsUHxspprw0eQ6tp4pv5c4XfEZRpxhfPcmxq2YydJ6NKTjP5UKbu5Ny4v0R7zoUktUorhLCqXZJbWeXj13DBRjji5Uq7VFOy/ovV5vNLJOltjt47evqXmuFvt9MeoKpZzzS6z7li6m2b1I9CsyG+ccKGtL8Oqsvo11PmDKRgjlLFkLixvUkTeZZSa7uvc5Gs+IMWO/WXaN/mXa0vUxaruZ9digvrnGN8K33ZzNf1jKoylhxJqKb+p02l4R5vPDUal7tm2N/TKfCvzFeqO/0vp8oQjGUm0k7nLi78ew20XdH6888G9ksbi0mpdr9jquW5djnS1GHHxH65f9qZXDqE3y/pXhCf6joSzUtr7CYoq+W6M+bOmrXcVZKTvxZrcSujLURS4Ofquppev6I5ubWPsmZbt+SXrSRZqtbOVuMUkv7nmuo6zUTdSjUY9kj00Y+wJaJPuifGlec0cp+qOvpZM2w6fFehphpkjXMqKYshrWNENYPSti32G7A2nN0LIG4sSAkMFQyssUCbQoQLYIkYFkYAaMKRZN19kZ4ujQ+33M1p5rrnQ8eV/Mvh3catN+n2PGa/RajHD5cFik03Tl9VRvjufRNb02ffDPY33i+Yv9zga7Qar1xRfujmz1Hh9T0eWRxlNxT27Z0v9vAuuxwxQjjx8Jcy5tyfuei1Ogztfg2nKn0Sd3K2y+2LHIx5ZWb9PkZoh0lr0NOHpsuyVlmg4ZnQw/8AngyYZYIxUpZPXZtSaal4fgpy9dc7xafG7p36u06cZOuL8m51iY9Djx0rnJQ7evPPY5es624ZEsT3KnHZVycl+Jf6WHo3ScmSV55va4uPy13cX+Vv28naz9LxY4rbClH1VuT+7Hur9POPBqc7vJN44v0u5Onw+Pwvl8nS0fSMOK5OlNu3OVSm35XgM9Q/yR2rz6lWTzJ2/DNeobretZFfy43Ltvl3Kcjb5yS/SzHLWUvpVe5jzai+7tmL3/RjfLURXEVfuSOqiu/P2OO5ylxdfYv02nk2jG2q62fqUIq1B0YdR1lNOMYtN8WzoY9HapmfUdFXddzXxtHMxZb/AEN2Arj06SZqx6Zo1JjK7HH1LooSGJl0Udp9IG0IyRGgBRAkIPQOIUixojOboqlC/P6DJFlIVFASGSCSwGSHiytMjkRV6aH3mVyJuYxdaXlKcmQq3CSkTEt9K88L7GLNpjZlyJK26S7tnC1/W/y4lf8AqfY1Hk8/5Pj8U3qjqtkFcvXhJdzT07FF83Vs8/8AU5KU5N/7HS0Go+tx9KtGrzj5vi/6F78uZ+tTrfQcWZ7pRW+PEqdLJH03+SrSaWEOIxUV2SSpHQnmtuPq0c+MuTnZH2OL9upghXKr9DRq9VjUG338MxYHfrQNdihKNBtws2pbuuEZJZufJsz6F+jFx9NfqZ90xjtsuxaVs6mDp9ehrx6dI18Yjm4tB7HQxaejTDHQ8UbkgXGizgUiRQkooTYWgIEcAUWpAZYiqgFlCs0hdhBtxAPREABs5OhgNikkAUAnJAC2EVL9yNlUJSI5C0crqvXtPp0/m5Ip+kVzJvxSJsR1XL3OL1frkcTcauaZzV1jXal1pMCw43/183evaPBT1DoGom9+bJGbSXKSjf8AcSvD+d35OfH+jna3rM8sqlJ7fC7f2NGHOuFG5fZWW49Fgh+L62vyrsWPVPtjgor2RvcfnZ4PJ3+3VJ8mfd7YLzJ8/sV6TV/KyN8ybW1eDWtNOXezRh6UuLM26934/wCJeep0yZJ5du+CTb7+UU6ecr5Ts9Fi0iiqG/4aPgmPt87jl4lNmuGFvubFhS9AxjRcdZWdYEP8suA0FV7SbfYegSQZLtINYrRqKlAaCEBABYGAoEMBryWBWChmLRpEogaRAmO8yUQhxdEZKBX7kTYEkxTH1DquDAnLNlhjXiUlb/Q89P4pz5ns0GllP0+fmTji+68omrHrJ5FFOUmopd23tS/U891D4w08HswqerzdljwR3K/eb4Rij8N5MzU+oaqeVd/k4nsxfZ13R2NHjwYVt0+KMEuOFy/1H2Vx/wDheqar+dOHT8PfZje/PJe8lwjf074d0en+tQ+bl9cuZ/Mm37Wb3PJL2Qy0/kvxQXqfRJ+xMiclT4Q6xLgt2Fxy74+Tly6VB80Ww0cI9kbNpBrlPBJ/Cj5deg6iWSAg3PHgJEkhv0A2V0wjI0MiBcLQAjEVWxWPIiBhANBoFFlZqSAyNgKFsDJQWgpCMZgCA0AahWaigEhCq7dhsViSXvX2OSuN1n4q02meyTnlzPthwwc5t+/g5cs/VNXzFQ6bh/qyvdna9aSfB6fLpY3ujGO9/m2rd+5Q9FbuTb/XgzZquDpegaXG92Tfrcvdzz/Wr9ou6OzjlNpKC+XFdklS/Y1rTpeiQ8YD4s6yrS3+J3+pdDAl6F20KRqQKohYZAsoCQUSiEAkQLBQwwuwDj4LKEkAqCw2T3AWQEOxCgC2MAA0JIdikFcgUWSSFaESloFDNAaNRAYozFiAKAM2KymoBkA2VYJBUQo7jZKIQ5NIAhApWBIhAgWwpEIVAQKIQCBTIQCSYpCARg7kIQRsjIQUKKyEEAiRshCgMjAQlC2QhDUCsVshAzQYpCASwNkIVCsjIQ0sCyEIB//Z"/>
          <p:cNvSpPr>
            <a:spLocks noChangeAspect="1" noChangeArrowheads="1"/>
          </p:cNvSpPr>
          <p:nvPr/>
        </p:nvSpPr>
        <p:spPr bwMode="auto">
          <a:xfrm>
            <a:off x="612775" y="-868363"/>
            <a:ext cx="4143375" cy="2762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8443"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2615821"/>
            <a:ext cx="3096344" cy="206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123835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8443"/>
                                        </p:tgtEl>
                                        <p:attrNameLst>
                                          <p:attrName>style.visibility</p:attrName>
                                        </p:attrNameLst>
                                      </p:cBhvr>
                                      <p:to>
                                        <p:strVal val="visible"/>
                                      </p:to>
                                    </p:set>
                                    <p:animEffect transition="in" filter="circle(in)">
                                      <p:cBhvr>
                                        <p:cTn id="16" dur="2000"/>
                                        <p:tgtEl>
                                          <p:spTgt spid="1844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18434"/>
                                        </p:tgtEl>
                                        <p:attrNameLst>
                                          <p:attrName>style.visibility</p:attrName>
                                        </p:attrNameLst>
                                      </p:cBhvr>
                                      <p:to>
                                        <p:strVal val="visible"/>
                                      </p:to>
                                    </p:set>
                                    <p:animEffect transition="in" filter="circle(out)">
                                      <p:cBhvr>
                                        <p:cTn id="21" dur="2000"/>
                                        <p:tgtEl>
                                          <p:spTgt spid="18434"/>
                                        </p:tgtEl>
                                      </p:cBhvr>
                                    </p:animEffec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3">
                                            <p:txEl>
                                              <p:pRg st="0" end="0"/>
                                            </p:txEl>
                                          </p:spTgt>
                                        </p:tgtEl>
                                        <p:attrNameLst>
                                          <p:attrName>style.visibility</p:attrName>
                                        </p:attrNameLst>
                                      </p:cBhvr>
                                      <p:to>
                                        <p:strVal val="visible"/>
                                      </p:to>
                                    </p:set>
                                    <p:anim by="(-#ppt_w*2)" calcmode="lin" valueType="num">
                                      <p:cBhvr rctx="PPT">
                                        <p:cTn id="26" dur="500" autoRev="1" fill="hold">
                                          <p:stCondLst>
                                            <p:cond delay="0"/>
                                          </p:stCondLst>
                                        </p:cTn>
                                        <p:tgtEl>
                                          <p:spTgt spid="3">
                                            <p:txEl>
                                              <p:pRg st="0" end="0"/>
                                            </p:txEl>
                                          </p:spTgt>
                                        </p:tgtEl>
                                        <p:attrNameLst>
                                          <p:attrName>ppt_w</p:attrName>
                                        </p:attrNameLst>
                                      </p:cBhvr>
                                    </p:anim>
                                    <p:anim by="(#ppt_w*0.50)" calcmode="lin" valueType="num">
                                      <p:cBhvr>
                                        <p:cTn id="27" dur="500" decel="50000" autoRev="1" fill="hold">
                                          <p:stCondLst>
                                            <p:cond delay="0"/>
                                          </p:stCondLst>
                                        </p:cTn>
                                        <p:tgtEl>
                                          <p:spTgt spid="3">
                                            <p:txEl>
                                              <p:pRg st="0" end="0"/>
                                            </p:txEl>
                                          </p:spTgt>
                                        </p:tgtEl>
                                        <p:attrNameLst>
                                          <p:attrName>ppt_x</p:attrName>
                                        </p:attrNameLst>
                                      </p:cBhvr>
                                    </p:anim>
                                    <p:anim from="(-#ppt_h/2)" to="(#ppt_y)" calcmode="lin" valueType="num">
                                      <p:cBhvr>
                                        <p:cTn id="28" dur="1000" fill="hold">
                                          <p:stCondLst>
                                            <p:cond delay="0"/>
                                          </p:stCondLst>
                                        </p:cTn>
                                        <p:tgtEl>
                                          <p:spTgt spid="3">
                                            <p:txEl>
                                              <p:pRg st="0" end="0"/>
                                            </p:txEl>
                                          </p:spTgt>
                                        </p:tgtEl>
                                        <p:attrNameLst>
                                          <p:attrName>ppt_y</p:attrName>
                                        </p:attrNameLst>
                                      </p:cBhvr>
                                    </p:anim>
                                    <p:animRot by="21600000">
                                      <p:cBhvr>
                                        <p:cTn id="29"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latin typeface="Comic Sans MS" pitchFamily="66" charset="0"/>
              </a:rPr>
              <a:t>WİLHELM CONDRAD </a:t>
            </a:r>
            <a:r>
              <a:rPr lang="tr-TR" b="1" dirty="0" smtClean="0">
                <a:latin typeface="Comic Sans MS" pitchFamily="66" charset="0"/>
              </a:rPr>
              <a:t>RÖNTGEN</a:t>
            </a:r>
            <a:endParaRPr lang="tr-TR" dirty="0">
              <a:latin typeface="Comic Sans MS" pitchFamily="66" charset="0"/>
            </a:endParaRPr>
          </a:p>
        </p:txBody>
      </p:sp>
      <p:sp>
        <p:nvSpPr>
          <p:cNvPr id="3" name="İçerik Yer Tutucusu 2"/>
          <p:cNvSpPr>
            <a:spLocks noGrp="1"/>
          </p:cNvSpPr>
          <p:nvPr>
            <p:ph sz="quarter" idx="13"/>
          </p:nvPr>
        </p:nvSpPr>
        <p:spPr>
          <a:xfrm>
            <a:off x="251520" y="1600199"/>
            <a:ext cx="4104456" cy="1714797"/>
          </a:xfrm>
        </p:spPr>
        <p:txBody>
          <a:bodyPr>
            <a:normAutofit lnSpcReduction="10000"/>
          </a:bodyPr>
          <a:lstStyle/>
          <a:p>
            <a:pPr marL="0" indent="0">
              <a:buNone/>
            </a:pPr>
            <a:r>
              <a:rPr lang="tr-TR" dirty="0">
                <a:latin typeface="Comic Sans MS" pitchFamily="66" charset="0"/>
              </a:rPr>
              <a:t>Röntgen </a:t>
            </a:r>
            <a:r>
              <a:rPr lang="tr-TR" dirty="0" smtClean="0">
                <a:latin typeface="Comic Sans MS" pitchFamily="66" charset="0"/>
              </a:rPr>
              <a:t>adlı </a:t>
            </a:r>
            <a:r>
              <a:rPr lang="tr-TR" dirty="0">
                <a:latin typeface="Comic Sans MS" pitchFamily="66" charset="0"/>
              </a:rPr>
              <a:t>X- ray ışınlarının keşfederek sağlık alanında büyük bir buluş gerçekleştirmiş bilim adamıdır</a:t>
            </a:r>
            <a:r>
              <a:rPr lang="tr-TR" dirty="0" smtClean="0">
                <a:latin typeface="Comic Sans MS" pitchFamily="66" charset="0"/>
              </a:rPr>
              <a:t>.</a:t>
            </a:r>
          </a:p>
          <a:p>
            <a:pPr marL="0" indent="0">
              <a:buNone/>
            </a:pPr>
            <a:r>
              <a:rPr lang="tr-TR" dirty="0" smtClean="0">
                <a:latin typeface="Comic Sans MS" pitchFamily="66" charset="0"/>
              </a:rPr>
              <a:t>Bu sayede kemik, doku ve iskelet sistemimizi görüp, tedavi edebiliyoruz.</a:t>
            </a:r>
            <a:endParaRPr lang="tr-TR" dirty="0">
              <a:latin typeface="Comic Sans MS" pitchFamily="66" charset="0"/>
            </a:endParaRPr>
          </a:p>
        </p:txBody>
      </p:sp>
      <p:pic>
        <p:nvPicPr>
          <p:cNvPr id="19458" name="Picture 2" descr="http://necesitodetodos.org/wp-content/uploads/2013/03/whilhem-conr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6758" y="1628800"/>
            <a:ext cx="4345869" cy="337239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ozelsamar.com.tr/images/rontgr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774" y="3313362"/>
            <a:ext cx="3333750"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545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19458"/>
                                        </p:tgtEl>
                                        <p:attrNameLst>
                                          <p:attrName>style.visibility</p:attrName>
                                        </p:attrNameLst>
                                      </p:cBhvr>
                                      <p:to>
                                        <p:strVal val="visible"/>
                                      </p:to>
                                    </p:set>
                                    <p:animEffect transition="in" filter="circle(out)">
                                      <p:cBhvr>
                                        <p:cTn id="16" dur="2000"/>
                                        <p:tgtEl>
                                          <p:spTgt spid="19458"/>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circle(in)">
                                      <p:cBhvr>
                                        <p:cTn id="21" dur="2000"/>
                                        <p:tgtEl>
                                          <p:spTgt spid="5122"/>
                                        </p:tgtEl>
                                      </p:cBhvr>
                                    </p:animEffec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3">
                                            <p:txEl>
                                              <p:pRg st="0" end="0"/>
                                            </p:txEl>
                                          </p:spTgt>
                                        </p:tgtEl>
                                        <p:attrNameLst>
                                          <p:attrName>style.visibility</p:attrName>
                                        </p:attrNameLst>
                                      </p:cBhvr>
                                      <p:to>
                                        <p:strVal val="visible"/>
                                      </p:to>
                                    </p:set>
                                    <p:anim by="(-#ppt_w*2)" calcmode="lin" valueType="num">
                                      <p:cBhvr rctx="PPT">
                                        <p:cTn id="26" dur="500" autoRev="1" fill="hold">
                                          <p:stCondLst>
                                            <p:cond delay="0"/>
                                          </p:stCondLst>
                                        </p:cTn>
                                        <p:tgtEl>
                                          <p:spTgt spid="3">
                                            <p:txEl>
                                              <p:pRg st="0" end="0"/>
                                            </p:txEl>
                                          </p:spTgt>
                                        </p:tgtEl>
                                        <p:attrNameLst>
                                          <p:attrName>ppt_w</p:attrName>
                                        </p:attrNameLst>
                                      </p:cBhvr>
                                    </p:anim>
                                    <p:anim by="(#ppt_w*0.50)" calcmode="lin" valueType="num">
                                      <p:cBhvr>
                                        <p:cTn id="27" dur="500" decel="50000" autoRev="1" fill="hold">
                                          <p:stCondLst>
                                            <p:cond delay="0"/>
                                          </p:stCondLst>
                                        </p:cTn>
                                        <p:tgtEl>
                                          <p:spTgt spid="3">
                                            <p:txEl>
                                              <p:pRg st="0" end="0"/>
                                            </p:txEl>
                                          </p:spTgt>
                                        </p:tgtEl>
                                        <p:attrNameLst>
                                          <p:attrName>ppt_x</p:attrName>
                                        </p:attrNameLst>
                                      </p:cBhvr>
                                    </p:anim>
                                    <p:anim from="(-#ppt_h/2)" to="(#ppt_y)" calcmode="lin" valueType="num">
                                      <p:cBhvr>
                                        <p:cTn id="28" dur="1000" fill="hold">
                                          <p:stCondLst>
                                            <p:cond delay="0"/>
                                          </p:stCondLst>
                                        </p:cTn>
                                        <p:tgtEl>
                                          <p:spTgt spid="3">
                                            <p:txEl>
                                              <p:pRg st="0" end="0"/>
                                            </p:txEl>
                                          </p:spTgt>
                                        </p:tgtEl>
                                        <p:attrNameLst>
                                          <p:attrName>ppt_y</p:attrName>
                                        </p:attrNameLst>
                                      </p:cBhvr>
                                    </p:anim>
                                    <p:animRot by="21600000">
                                      <p:cBhvr>
                                        <p:cTn id="29" dur="1000" fill="hold">
                                          <p:stCondLst>
                                            <p:cond delay="0"/>
                                          </p:stCondLst>
                                        </p:cTn>
                                        <p:tgtEl>
                                          <p:spTgt spid="3">
                                            <p:txEl>
                                              <p:pRg st="0" end="0"/>
                                            </p:txEl>
                                          </p:spTgt>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56" presetClass="entr" presetSubtype="0" fill="hold" grpId="0" nodeType="clickEffect">
                                  <p:stCondLst>
                                    <p:cond delay="0"/>
                                  </p:stCondLst>
                                  <p:iterate type="lt">
                                    <p:tmPct val="10000"/>
                                  </p:iterate>
                                  <p:childTnLst>
                                    <p:set>
                                      <p:cBhvr>
                                        <p:cTn id="33" dur="1" fill="hold">
                                          <p:stCondLst>
                                            <p:cond delay="0"/>
                                          </p:stCondLst>
                                        </p:cTn>
                                        <p:tgtEl>
                                          <p:spTgt spid="3">
                                            <p:txEl>
                                              <p:pRg st="1" end="1"/>
                                            </p:txEl>
                                          </p:spTgt>
                                        </p:tgtEl>
                                        <p:attrNameLst>
                                          <p:attrName>style.visibility</p:attrName>
                                        </p:attrNameLst>
                                      </p:cBhvr>
                                      <p:to>
                                        <p:strVal val="visible"/>
                                      </p:to>
                                    </p:set>
                                    <p:anim by="(-#ppt_w*2)" calcmode="lin" valueType="num">
                                      <p:cBhvr rctx="PPT">
                                        <p:cTn id="34" dur="500" autoRev="1" fill="hold">
                                          <p:stCondLst>
                                            <p:cond delay="0"/>
                                          </p:stCondLst>
                                        </p:cTn>
                                        <p:tgtEl>
                                          <p:spTgt spid="3">
                                            <p:txEl>
                                              <p:pRg st="1" end="1"/>
                                            </p:txEl>
                                          </p:spTgt>
                                        </p:tgtEl>
                                        <p:attrNameLst>
                                          <p:attrName>ppt_w</p:attrName>
                                        </p:attrNameLst>
                                      </p:cBhvr>
                                    </p:anim>
                                    <p:anim by="(#ppt_w*0.50)" calcmode="lin" valueType="num">
                                      <p:cBhvr>
                                        <p:cTn id="35" dur="500" decel="50000" autoRev="1" fill="hold">
                                          <p:stCondLst>
                                            <p:cond delay="0"/>
                                          </p:stCondLst>
                                        </p:cTn>
                                        <p:tgtEl>
                                          <p:spTgt spid="3">
                                            <p:txEl>
                                              <p:pRg st="1" end="1"/>
                                            </p:txEl>
                                          </p:spTgt>
                                        </p:tgtEl>
                                        <p:attrNameLst>
                                          <p:attrName>ppt_x</p:attrName>
                                        </p:attrNameLst>
                                      </p:cBhvr>
                                    </p:anim>
                                    <p:anim from="(-#ppt_h/2)" to="(#ppt_y)" calcmode="lin" valueType="num">
                                      <p:cBhvr>
                                        <p:cTn id="36" dur="1000" fill="hold">
                                          <p:stCondLst>
                                            <p:cond delay="0"/>
                                          </p:stCondLst>
                                        </p:cTn>
                                        <p:tgtEl>
                                          <p:spTgt spid="3">
                                            <p:txEl>
                                              <p:pRg st="1" end="1"/>
                                            </p:txEl>
                                          </p:spTgt>
                                        </p:tgtEl>
                                        <p:attrNameLst>
                                          <p:attrName>ppt_y</p:attrName>
                                        </p:attrNameLst>
                                      </p:cBhvr>
                                    </p:anim>
                                    <p:animRot by="21600000">
                                      <p:cBhvr>
                                        <p:cTn id="37"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latin typeface="Comic Sans MS" pitchFamily="66" charset="0"/>
              </a:rPr>
              <a:t>CHARLES FRANCİS RİCHTER</a:t>
            </a:r>
            <a:endParaRPr lang="tr-TR" dirty="0">
              <a:latin typeface="Comic Sans MS" pitchFamily="66" charset="0"/>
            </a:endParaRPr>
          </a:p>
        </p:txBody>
      </p:sp>
      <p:sp>
        <p:nvSpPr>
          <p:cNvPr id="3" name="İçerik Yer Tutucusu 2"/>
          <p:cNvSpPr>
            <a:spLocks noGrp="1"/>
          </p:cNvSpPr>
          <p:nvPr>
            <p:ph sz="quarter" idx="13"/>
          </p:nvPr>
        </p:nvSpPr>
        <p:spPr>
          <a:xfrm>
            <a:off x="251520" y="1600200"/>
            <a:ext cx="4176464" cy="1684784"/>
          </a:xfrm>
        </p:spPr>
        <p:txBody>
          <a:bodyPr/>
          <a:lstStyle/>
          <a:p>
            <a:pPr marL="0" indent="0">
              <a:buNone/>
            </a:pPr>
            <a:r>
              <a:rPr lang="tr-TR" dirty="0" smtClean="0">
                <a:latin typeface="Comic Sans MS" pitchFamily="66" charset="0"/>
              </a:rPr>
              <a:t>Bugün de </a:t>
            </a:r>
            <a:r>
              <a:rPr lang="tr-TR" dirty="0">
                <a:latin typeface="Comic Sans MS" pitchFamily="66" charset="0"/>
              </a:rPr>
              <a:t>kullandığımız depremin </a:t>
            </a:r>
            <a:r>
              <a:rPr lang="tr-TR" dirty="0" smtClean="0">
                <a:latin typeface="Comic Sans MS" pitchFamily="66" charset="0"/>
              </a:rPr>
              <a:t>şiddetini (</a:t>
            </a:r>
            <a:r>
              <a:rPr lang="tr-TR" dirty="0">
                <a:latin typeface="Comic Sans MS" pitchFamily="66" charset="0"/>
              </a:rPr>
              <a:t>büyüklüğünü) ölçmeye yarayan, kendi adıyla anılan</a:t>
            </a:r>
            <a:r>
              <a:rPr lang="tr-TR" b="1" dirty="0">
                <a:latin typeface="Comic Sans MS" pitchFamily="66" charset="0"/>
              </a:rPr>
              <a:t> "Richter Ölçeğini"</a:t>
            </a:r>
            <a:r>
              <a:rPr lang="tr-TR" dirty="0">
                <a:latin typeface="Comic Sans MS" pitchFamily="66" charset="0"/>
              </a:rPr>
              <a:t> geliştirmiştir.</a:t>
            </a:r>
          </a:p>
        </p:txBody>
      </p:sp>
      <p:pic>
        <p:nvPicPr>
          <p:cNvPr id="20482" name="Picture 2" descr="https://www.e-education.psu.edu/earth520/files/earth520/richterSeismograp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6300" y="1844824"/>
            <a:ext cx="4309771" cy="331236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rmmagazine.com/wp-content/uploads/2012/08/richter-sca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874253"/>
            <a:ext cx="3189606"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5288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20482"/>
                                        </p:tgtEl>
                                        <p:attrNameLst>
                                          <p:attrName>style.visibility</p:attrName>
                                        </p:attrNameLst>
                                      </p:cBhvr>
                                      <p:to>
                                        <p:strVal val="visible"/>
                                      </p:to>
                                    </p:set>
                                    <p:animEffect transition="in" filter="circle(out)">
                                      <p:cBhvr>
                                        <p:cTn id="16" dur="2000"/>
                                        <p:tgtEl>
                                          <p:spTgt spid="2048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146"/>
                                        </p:tgtEl>
                                        <p:attrNameLst>
                                          <p:attrName>style.visibility</p:attrName>
                                        </p:attrNameLst>
                                      </p:cBhvr>
                                      <p:to>
                                        <p:strVal val="visible"/>
                                      </p:to>
                                    </p:set>
                                    <p:animEffect transition="in" filter="circle(in)">
                                      <p:cBhvr>
                                        <p:cTn id="21" dur="2000"/>
                                        <p:tgtEl>
                                          <p:spTgt spid="6146"/>
                                        </p:tgtEl>
                                      </p:cBhvr>
                                    </p:animEffec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3">
                                            <p:txEl>
                                              <p:pRg st="0" end="0"/>
                                            </p:txEl>
                                          </p:spTgt>
                                        </p:tgtEl>
                                        <p:attrNameLst>
                                          <p:attrName>style.visibility</p:attrName>
                                        </p:attrNameLst>
                                      </p:cBhvr>
                                      <p:to>
                                        <p:strVal val="visible"/>
                                      </p:to>
                                    </p:set>
                                    <p:anim by="(-#ppt_w*2)" calcmode="lin" valueType="num">
                                      <p:cBhvr rctx="PPT">
                                        <p:cTn id="26" dur="500" autoRev="1" fill="hold">
                                          <p:stCondLst>
                                            <p:cond delay="0"/>
                                          </p:stCondLst>
                                        </p:cTn>
                                        <p:tgtEl>
                                          <p:spTgt spid="3">
                                            <p:txEl>
                                              <p:pRg st="0" end="0"/>
                                            </p:txEl>
                                          </p:spTgt>
                                        </p:tgtEl>
                                        <p:attrNameLst>
                                          <p:attrName>ppt_w</p:attrName>
                                        </p:attrNameLst>
                                      </p:cBhvr>
                                    </p:anim>
                                    <p:anim by="(#ppt_w*0.50)" calcmode="lin" valueType="num">
                                      <p:cBhvr>
                                        <p:cTn id="27" dur="500" decel="50000" autoRev="1" fill="hold">
                                          <p:stCondLst>
                                            <p:cond delay="0"/>
                                          </p:stCondLst>
                                        </p:cTn>
                                        <p:tgtEl>
                                          <p:spTgt spid="3">
                                            <p:txEl>
                                              <p:pRg st="0" end="0"/>
                                            </p:txEl>
                                          </p:spTgt>
                                        </p:tgtEl>
                                        <p:attrNameLst>
                                          <p:attrName>ppt_x</p:attrName>
                                        </p:attrNameLst>
                                      </p:cBhvr>
                                    </p:anim>
                                    <p:anim from="(-#ppt_h/2)" to="(#ppt_y)" calcmode="lin" valueType="num">
                                      <p:cBhvr>
                                        <p:cTn id="28" dur="1000" fill="hold">
                                          <p:stCondLst>
                                            <p:cond delay="0"/>
                                          </p:stCondLst>
                                        </p:cTn>
                                        <p:tgtEl>
                                          <p:spTgt spid="3">
                                            <p:txEl>
                                              <p:pRg st="0" end="0"/>
                                            </p:txEl>
                                          </p:spTgt>
                                        </p:tgtEl>
                                        <p:attrNameLst>
                                          <p:attrName>ppt_y</p:attrName>
                                        </p:attrNameLst>
                                      </p:cBhvr>
                                    </p:anim>
                                    <p:animRot by="21600000">
                                      <p:cBhvr>
                                        <p:cTn id="29"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latin typeface="Comic Sans MS" pitchFamily="66" charset="0"/>
              </a:rPr>
              <a:t>PİRİ REİS</a:t>
            </a:r>
            <a:endParaRPr lang="tr-TR" dirty="0">
              <a:latin typeface="Comic Sans MS" pitchFamily="66" charset="0"/>
            </a:endParaRPr>
          </a:p>
        </p:txBody>
      </p:sp>
      <p:sp>
        <p:nvSpPr>
          <p:cNvPr id="3" name="İçerik Yer Tutucusu 2"/>
          <p:cNvSpPr>
            <a:spLocks noGrp="1"/>
          </p:cNvSpPr>
          <p:nvPr>
            <p:ph sz="quarter" idx="13"/>
          </p:nvPr>
        </p:nvSpPr>
        <p:spPr>
          <a:xfrm>
            <a:off x="251520" y="1600200"/>
            <a:ext cx="4176464" cy="3989040"/>
          </a:xfrm>
        </p:spPr>
        <p:txBody>
          <a:bodyPr>
            <a:normAutofit fontScale="92500" lnSpcReduction="10000"/>
          </a:bodyPr>
          <a:lstStyle/>
          <a:p>
            <a:pPr marL="0" indent="0">
              <a:buNone/>
            </a:pPr>
            <a:r>
              <a:rPr lang="tr-TR" dirty="0">
                <a:latin typeface="Comic Sans MS" pitchFamily="66" charset="0"/>
              </a:rPr>
              <a:t>Asıl adı </a:t>
            </a:r>
            <a:r>
              <a:rPr lang="tr-TR" b="1" dirty="0" err="1">
                <a:latin typeface="Comic Sans MS" pitchFamily="66" charset="0"/>
              </a:rPr>
              <a:t>Muhyiddin</a:t>
            </a:r>
            <a:r>
              <a:rPr lang="tr-TR" b="1" dirty="0">
                <a:latin typeface="Comic Sans MS" pitchFamily="66" charset="0"/>
              </a:rPr>
              <a:t> </a:t>
            </a:r>
            <a:r>
              <a:rPr lang="tr-TR" b="1" dirty="0" err="1">
                <a:latin typeface="Comic Sans MS" pitchFamily="66" charset="0"/>
              </a:rPr>
              <a:t>Pîrî</a:t>
            </a:r>
            <a:r>
              <a:rPr lang="tr-TR" b="1" dirty="0">
                <a:latin typeface="Comic Sans MS" pitchFamily="66" charset="0"/>
              </a:rPr>
              <a:t> </a:t>
            </a:r>
            <a:r>
              <a:rPr lang="tr-TR" b="1" dirty="0" smtClean="0">
                <a:latin typeface="Comic Sans MS" pitchFamily="66" charset="0"/>
              </a:rPr>
              <a:t>Bey</a:t>
            </a:r>
            <a:r>
              <a:rPr lang="tr-TR" dirty="0" smtClean="0">
                <a:latin typeface="Comic Sans MS" pitchFamily="66" charset="0"/>
              </a:rPr>
              <a:t>'dir.</a:t>
            </a:r>
          </a:p>
          <a:p>
            <a:pPr marL="0" indent="0">
              <a:buNone/>
            </a:pPr>
            <a:r>
              <a:rPr lang="tr-TR" dirty="0" smtClean="0">
                <a:latin typeface="Comic Sans MS" pitchFamily="66" charset="0"/>
              </a:rPr>
              <a:t>Eşsiz </a:t>
            </a:r>
            <a:r>
              <a:rPr lang="tr-TR" dirty="0">
                <a:latin typeface="Comic Sans MS" pitchFamily="66" charset="0"/>
              </a:rPr>
              <a:t>bir harita ve deniz bilimleri üstadı olmasının yanı sıra, Osmanlı tarihinde izler bırakmış kaptandır. 1513 tarihli ilk dünya haritasını </a:t>
            </a:r>
            <a:r>
              <a:rPr lang="tr-TR" dirty="0" smtClean="0">
                <a:latin typeface="Comic Sans MS" pitchFamily="66" charset="0"/>
              </a:rPr>
              <a:t>çizdi. Amerika kıtasını da bu haritada göstermişti. (Amerika kıtası 1492 yılında keşfedilmişti)</a:t>
            </a:r>
          </a:p>
          <a:p>
            <a:pPr marL="0" indent="0">
              <a:buNone/>
            </a:pPr>
            <a:r>
              <a:rPr lang="tr-TR" dirty="0" smtClean="0">
                <a:latin typeface="Comic Sans MS" pitchFamily="66" charset="0"/>
              </a:rPr>
              <a:t>Osmanlı’nın önemli deniz komutanlarındandır. Derlediği </a:t>
            </a:r>
            <a:r>
              <a:rPr lang="tr-TR" dirty="0">
                <a:latin typeface="Comic Sans MS" pitchFamily="66" charset="0"/>
              </a:rPr>
              <a:t>denizcilik notlarını bir Denizcilik </a:t>
            </a:r>
            <a:r>
              <a:rPr lang="tr-TR" dirty="0" smtClean="0">
                <a:latin typeface="Comic Sans MS" pitchFamily="66" charset="0"/>
              </a:rPr>
              <a:t>Kitabı (</a:t>
            </a:r>
            <a:r>
              <a:rPr lang="tr-TR" dirty="0">
                <a:latin typeface="Comic Sans MS" pitchFamily="66" charset="0"/>
              </a:rPr>
              <a:t>seyir kılavuzu) olan </a:t>
            </a:r>
            <a:r>
              <a:rPr lang="tr-TR" dirty="0" err="1">
                <a:latin typeface="Comic Sans MS" pitchFamily="66" charset="0"/>
              </a:rPr>
              <a:t>Kitab</a:t>
            </a:r>
            <a:r>
              <a:rPr lang="tr-TR" dirty="0">
                <a:latin typeface="Comic Sans MS" pitchFamily="66" charset="0"/>
              </a:rPr>
              <a:t>-ı Bahriye'de bir araya getirdi</a:t>
            </a:r>
            <a:r>
              <a:rPr lang="tr-TR" dirty="0" smtClean="0">
                <a:latin typeface="Comic Sans MS" pitchFamily="66" charset="0"/>
              </a:rPr>
              <a:t>.</a:t>
            </a:r>
          </a:p>
          <a:p>
            <a:pPr marL="0" indent="0">
              <a:buNone/>
            </a:pPr>
            <a:r>
              <a:rPr lang="tr-TR" dirty="0" smtClean="0">
                <a:latin typeface="Comic Sans MS" pitchFamily="66" charset="0"/>
              </a:rPr>
              <a:t>Hasarlı donanmayı Basra’da bıraktığı nedeniyle Kanuni Sultan Süleyman’ın emriyle idam edildi.</a:t>
            </a:r>
            <a:endParaRPr lang="tr-TR" dirty="0">
              <a:latin typeface="Comic Sans MS" pitchFamily="66" charset="0"/>
            </a:endParaRPr>
          </a:p>
        </p:txBody>
      </p:sp>
      <p:pic>
        <p:nvPicPr>
          <p:cNvPr id="21506" name="Picture 2" descr="http://f1.trtturk.com/haber/ic/590x/2014-10-17/1413534854_piri-rei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4969" y="1916832"/>
            <a:ext cx="4749031" cy="2952328"/>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www.denizaltici.com/images/TCG_Pirireis-S_3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849" y="5095509"/>
            <a:ext cx="2160240" cy="1676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4313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21506"/>
                                        </p:tgtEl>
                                        <p:attrNameLst>
                                          <p:attrName>style.visibility</p:attrName>
                                        </p:attrNameLst>
                                      </p:cBhvr>
                                      <p:to>
                                        <p:strVal val="visible"/>
                                      </p:to>
                                    </p:set>
                                    <p:animEffect transition="in" filter="circle(out)">
                                      <p:cBhvr>
                                        <p:cTn id="16" dur="2000"/>
                                        <p:tgtEl>
                                          <p:spTgt spid="2150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1508"/>
                                        </p:tgtEl>
                                        <p:attrNameLst>
                                          <p:attrName>style.visibility</p:attrName>
                                        </p:attrNameLst>
                                      </p:cBhvr>
                                      <p:to>
                                        <p:strVal val="visible"/>
                                      </p:to>
                                    </p:set>
                                    <p:animEffect transition="in" filter="circle(in)">
                                      <p:cBhvr>
                                        <p:cTn id="21" dur="2000"/>
                                        <p:tgtEl>
                                          <p:spTgt spid="21508"/>
                                        </p:tgtEl>
                                      </p:cBhvr>
                                    </p:animEffec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3">
                                            <p:txEl>
                                              <p:pRg st="0" end="0"/>
                                            </p:txEl>
                                          </p:spTgt>
                                        </p:tgtEl>
                                        <p:attrNameLst>
                                          <p:attrName>style.visibility</p:attrName>
                                        </p:attrNameLst>
                                      </p:cBhvr>
                                      <p:to>
                                        <p:strVal val="visible"/>
                                      </p:to>
                                    </p:set>
                                    <p:anim by="(-#ppt_w*2)" calcmode="lin" valueType="num">
                                      <p:cBhvr rctx="PPT">
                                        <p:cTn id="26" dur="500" autoRev="1" fill="hold">
                                          <p:stCondLst>
                                            <p:cond delay="0"/>
                                          </p:stCondLst>
                                        </p:cTn>
                                        <p:tgtEl>
                                          <p:spTgt spid="3">
                                            <p:txEl>
                                              <p:pRg st="0" end="0"/>
                                            </p:txEl>
                                          </p:spTgt>
                                        </p:tgtEl>
                                        <p:attrNameLst>
                                          <p:attrName>ppt_w</p:attrName>
                                        </p:attrNameLst>
                                      </p:cBhvr>
                                    </p:anim>
                                    <p:anim by="(#ppt_w*0.50)" calcmode="lin" valueType="num">
                                      <p:cBhvr>
                                        <p:cTn id="27" dur="500" decel="50000" autoRev="1" fill="hold">
                                          <p:stCondLst>
                                            <p:cond delay="0"/>
                                          </p:stCondLst>
                                        </p:cTn>
                                        <p:tgtEl>
                                          <p:spTgt spid="3">
                                            <p:txEl>
                                              <p:pRg st="0" end="0"/>
                                            </p:txEl>
                                          </p:spTgt>
                                        </p:tgtEl>
                                        <p:attrNameLst>
                                          <p:attrName>ppt_x</p:attrName>
                                        </p:attrNameLst>
                                      </p:cBhvr>
                                    </p:anim>
                                    <p:anim from="(-#ppt_h/2)" to="(#ppt_y)" calcmode="lin" valueType="num">
                                      <p:cBhvr>
                                        <p:cTn id="28" dur="1000" fill="hold">
                                          <p:stCondLst>
                                            <p:cond delay="0"/>
                                          </p:stCondLst>
                                        </p:cTn>
                                        <p:tgtEl>
                                          <p:spTgt spid="3">
                                            <p:txEl>
                                              <p:pRg st="0" end="0"/>
                                            </p:txEl>
                                          </p:spTgt>
                                        </p:tgtEl>
                                        <p:attrNameLst>
                                          <p:attrName>ppt_y</p:attrName>
                                        </p:attrNameLst>
                                      </p:cBhvr>
                                    </p:anim>
                                    <p:animRot by="21600000">
                                      <p:cBhvr>
                                        <p:cTn id="29" dur="1000" fill="hold">
                                          <p:stCondLst>
                                            <p:cond delay="0"/>
                                          </p:stCondLst>
                                        </p:cTn>
                                        <p:tgtEl>
                                          <p:spTgt spid="3">
                                            <p:txEl>
                                              <p:pRg st="0" end="0"/>
                                            </p:txEl>
                                          </p:spTgt>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56" presetClass="entr" presetSubtype="0" fill="hold" grpId="0" nodeType="clickEffect">
                                  <p:stCondLst>
                                    <p:cond delay="0"/>
                                  </p:stCondLst>
                                  <p:iterate type="lt">
                                    <p:tmPct val="10000"/>
                                  </p:iterate>
                                  <p:childTnLst>
                                    <p:set>
                                      <p:cBhvr>
                                        <p:cTn id="33" dur="1" fill="hold">
                                          <p:stCondLst>
                                            <p:cond delay="0"/>
                                          </p:stCondLst>
                                        </p:cTn>
                                        <p:tgtEl>
                                          <p:spTgt spid="3">
                                            <p:txEl>
                                              <p:pRg st="1" end="1"/>
                                            </p:txEl>
                                          </p:spTgt>
                                        </p:tgtEl>
                                        <p:attrNameLst>
                                          <p:attrName>style.visibility</p:attrName>
                                        </p:attrNameLst>
                                      </p:cBhvr>
                                      <p:to>
                                        <p:strVal val="visible"/>
                                      </p:to>
                                    </p:set>
                                    <p:anim by="(-#ppt_w*2)" calcmode="lin" valueType="num">
                                      <p:cBhvr rctx="PPT">
                                        <p:cTn id="34" dur="500" autoRev="1" fill="hold">
                                          <p:stCondLst>
                                            <p:cond delay="0"/>
                                          </p:stCondLst>
                                        </p:cTn>
                                        <p:tgtEl>
                                          <p:spTgt spid="3">
                                            <p:txEl>
                                              <p:pRg st="1" end="1"/>
                                            </p:txEl>
                                          </p:spTgt>
                                        </p:tgtEl>
                                        <p:attrNameLst>
                                          <p:attrName>ppt_w</p:attrName>
                                        </p:attrNameLst>
                                      </p:cBhvr>
                                    </p:anim>
                                    <p:anim by="(#ppt_w*0.50)" calcmode="lin" valueType="num">
                                      <p:cBhvr>
                                        <p:cTn id="35" dur="500" decel="50000" autoRev="1" fill="hold">
                                          <p:stCondLst>
                                            <p:cond delay="0"/>
                                          </p:stCondLst>
                                        </p:cTn>
                                        <p:tgtEl>
                                          <p:spTgt spid="3">
                                            <p:txEl>
                                              <p:pRg st="1" end="1"/>
                                            </p:txEl>
                                          </p:spTgt>
                                        </p:tgtEl>
                                        <p:attrNameLst>
                                          <p:attrName>ppt_x</p:attrName>
                                        </p:attrNameLst>
                                      </p:cBhvr>
                                    </p:anim>
                                    <p:anim from="(-#ppt_h/2)" to="(#ppt_y)" calcmode="lin" valueType="num">
                                      <p:cBhvr>
                                        <p:cTn id="36" dur="1000" fill="hold">
                                          <p:stCondLst>
                                            <p:cond delay="0"/>
                                          </p:stCondLst>
                                        </p:cTn>
                                        <p:tgtEl>
                                          <p:spTgt spid="3">
                                            <p:txEl>
                                              <p:pRg st="1" end="1"/>
                                            </p:txEl>
                                          </p:spTgt>
                                        </p:tgtEl>
                                        <p:attrNameLst>
                                          <p:attrName>ppt_y</p:attrName>
                                        </p:attrNameLst>
                                      </p:cBhvr>
                                    </p:anim>
                                    <p:animRot by="21600000">
                                      <p:cBhvr>
                                        <p:cTn id="37" dur="1000" fill="hold">
                                          <p:stCondLst>
                                            <p:cond delay="0"/>
                                          </p:stCondLst>
                                        </p:cTn>
                                        <p:tgtEl>
                                          <p:spTgt spid="3">
                                            <p:txEl>
                                              <p:pRg st="1" end="1"/>
                                            </p:txEl>
                                          </p:spTgt>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56" presetClass="entr" presetSubtype="0" fill="hold" grpId="0" nodeType="clickEffect">
                                  <p:stCondLst>
                                    <p:cond delay="0"/>
                                  </p:stCondLst>
                                  <p:iterate type="lt">
                                    <p:tmPct val="10000"/>
                                  </p:iterate>
                                  <p:childTnLst>
                                    <p:set>
                                      <p:cBhvr>
                                        <p:cTn id="41" dur="1" fill="hold">
                                          <p:stCondLst>
                                            <p:cond delay="0"/>
                                          </p:stCondLst>
                                        </p:cTn>
                                        <p:tgtEl>
                                          <p:spTgt spid="3">
                                            <p:txEl>
                                              <p:pRg st="2" end="2"/>
                                            </p:txEl>
                                          </p:spTgt>
                                        </p:tgtEl>
                                        <p:attrNameLst>
                                          <p:attrName>style.visibility</p:attrName>
                                        </p:attrNameLst>
                                      </p:cBhvr>
                                      <p:to>
                                        <p:strVal val="visible"/>
                                      </p:to>
                                    </p:set>
                                    <p:anim by="(-#ppt_w*2)" calcmode="lin" valueType="num">
                                      <p:cBhvr rctx="PPT">
                                        <p:cTn id="42" dur="500" autoRev="1" fill="hold">
                                          <p:stCondLst>
                                            <p:cond delay="0"/>
                                          </p:stCondLst>
                                        </p:cTn>
                                        <p:tgtEl>
                                          <p:spTgt spid="3">
                                            <p:txEl>
                                              <p:pRg st="2" end="2"/>
                                            </p:txEl>
                                          </p:spTgt>
                                        </p:tgtEl>
                                        <p:attrNameLst>
                                          <p:attrName>ppt_w</p:attrName>
                                        </p:attrNameLst>
                                      </p:cBhvr>
                                    </p:anim>
                                    <p:anim by="(#ppt_w*0.50)" calcmode="lin" valueType="num">
                                      <p:cBhvr>
                                        <p:cTn id="43" dur="500" decel="50000" autoRev="1" fill="hold">
                                          <p:stCondLst>
                                            <p:cond delay="0"/>
                                          </p:stCondLst>
                                        </p:cTn>
                                        <p:tgtEl>
                                          <p:spTgt spid="3">
                                            <p:txEl>
                                              <p:pRg st="2" end="2"/>
                                            </p:txEl>
                                          </p:spTgt>
                                        </p:tgtEl>
                                        <p:attrNameLst>
                                          <p:attrName>ppt_x</p:attrName>
                                        </p:attrNameLst>
                                      </p:cBhvr>
                                    </p:anim>
                                    <p:anim from="(-#ppt_h/2)" to="(#ppt_y)" calcmode="lin" valueType="num">
                                      <p:cBhvr>
                                        <p:cTn id="44" dur="1000" fill="hold">
                                          <p:stCondLst>
                                            <p:cond delay="0"/>
                                          </p:stCondLst>
                                        </p:cTn>
                                        <p:tgtEl>
                                          <p:spTgt spid="3">
                                            <p:txEl>
                                              <p:pRg st="2" end="2"/>
                                            </p:txEl>
                                          </p:spTgt>
                                        </p:tgtEl>
                                        <p:attrNameLst>
                                          <p:attrName>ppt_y</p:attrName>
                                        </p:attrNameLst>
                                      </p:cBhvr>
                                    </p:anim>
                                    <p:animRot by="21600000">
                                      <p:cBhvr>
                                        <p:cTn id="45" dur="1000" fill="hold">
                                          <p:stCondLst>
                                            <p:cond delay="0"/>
                                          </p:stCondLst>
                                        </p:cTn>
                                        <p:tgtEl>
                                          <p:spTgt spid="3">
                                            <p:txEl>
                                              <p:pRg st="2" end="2"/>
                                            </p:txEl>
                                          </p:spTgt>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56" presetClass="entr" presetSubtype="0" fill="hold" grpId="0" nodeType="clickEffect">
                                  <p:stCondLst>
                                    <p:cond delay="0"/>
                                  </p:stCondLst>
                                  <p:iterate type="lt">
                                    <p:tmPct val="10000"/>
                                  </p:iterate>
                                  <p:childTnLst>
                                    <p:set>
                                      <p:cBhvr>
                                        <p:cTn id="49" dur="1" fill="hold">
                                          <p:stCondLst>
                                            <p:cond delay="0"/>
                                          </p:stCondLst>
                                        </p:cTn>
                                        <p:tgtEl>
                                          <p:spTgt spid="3">
                                            <p:txEl>
                                              <p:pRg st="3" end="3"/>
                                            </p:txEl>
                                          </p:spTgt>
                                        </p:tgtEl>
                                        <p:attrNameLst>
                                          <p:attrName>style.visibility</p:attrName>
                                        </p:attrNameLst>
                                      </p:cBhvr>
                                      <p:to>
                                        <p:strVal val="visible"/>
                                      </p:to>
                                    </p:set>
                                    <p:anim by="(-#ppt_w*2)" calcmode="lin" valueType="num">
                                      <p:cBhvr rctx="PPT">
                                        <p:cTn id="50" dur="500" autoRev="1" fill="hold">
                                          <p:stCondLst>
                                            <p:cond delay="0"/>
                                          </p:stCondLst>
                                        </p:cTn>
                                        <p:tgtEl>
                                          <p:spTgt spid="3">
                                            <p:txEl>
                                              <p:pRg st="3" end="3"/>
                                            </p:txEl>
                                          </p:spTgt>
                                        </p:tgtEl>
                                        <p:attrNameLst>
                                          <p:attrName>ppt_w</p:attrName>
                                        </p:attrNameLst>
                                      </p:cBhvr>
                                    </p:anim>
                                    <p:anim by="(#ppt_w*0.50)" calcmode="lin" valueType="num">
                                      <p:cBhvr>
                                        <p:cTn id="51" dur="500" decel="50000" autoRev="1" fill="hold">
                                          <p:stCondLst>
                                            <p:cond delay="0"/>
                                          </p:stCondLst>
                                        </p:cTn>
                                        <p:tgtEl>
                                          <p:spTgt spid="3">
                                            <p:txEl>
                                              <p:pRg st="3" end="3"/>
                                            </p:txEl>
                                          </p:spTgt>
                                        </p:tgtEl>
                                        <p:attrNameLst>
                                          <p:attrName>ppt_x</p:attrName>
                                        </p:attrNameLst>
                                      </p:cBhvr>
                                    </p:anim>
                                    <p:anim from="(-#ppt_h/2)" to="(#ppt_y)" calcmode="lin" valueType="num">
                                      <p:cBhvr>
                                        <p:cTn id="52" dur="1000" fill="hold">
                                          <p:stCondLst>
                                            <p:cond delay="0"/>
                                          </p:stCondLst>
                                        </p:cTn>
                                        <p:tgtEl>
                                          <p:spTgt spid="3">
                                            <p:txEl>
                                              <p:pRg st="3" end="3"/>
                                            </p:txEl>
                                          </p:spTgt>
                                        </p:tgtEl>
                                        <p:attrNameLst>
                                          <p:attrName>ppt_y</p:attrName>
                                        </p:attrNameLst>
                                      </p:cBhvr>
                                    </p:anim>
                                    <p:animRot by="21600000">
                                      <p:cBhvr>
                                        <p:cTn id="53" dur="1000" fill="hold">
                                          <p:stCondLst>
                                            <p:cond delay="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3.trthaber.com/resimler/196000/1969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3906" y="3789040"/>
            <a:ext cx="5067437" cy="300007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upload.wikimedia.org/wikipedia/commons/7/75/Piri_Reis_map_interpret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49" y="159265"/>
            <a:ext cx="37433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2405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circle(out)">
                                      <p:cBhvr>
                                        <p:cTn id="7" dur="20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circle(in)">
                                      <p:cBhvr>
                                        <p:cTn id="12"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latin typeface="Comic Sans MS" pitchFamily="66" charset="0"/>
              </a:rPr>
              <a:t>FARABİ </a:t>
            </a:r>
            <a:r>
              <a:rPr lang="tr-TR" b="1" dirty="0"/>
              <a:t>(870-950)</a:t>
            </a:r>
            <a:endParaRPr lang="tr-TR" dirty="0">
              <a:latin typeface="Comic Sans MS" pitchFamily="66" charset="0"/>
            </a:endParaRPr>
          </a:p>
        </p:txBody>
      </p:sp>
      <p:sp>
        <p:nvSpPr>
          <p:cNvPr id="3" name="İçerik Yer Tutucusu 2"/>
          <p:cNvSpPr>
            <a:spLocks noGrp="1"/>
          </p:cNvSpPr>
          <p:nvPr>
            <p:ph sz="quarter" idx="13"/>
          </p:nvPr>
        </p:nvSpPr>
        <p:spPr>
          <a:xfrm>
            <a:off x="179512" y="1600200"/>
            <a:ext cx="4320480" cy="1684784"/>
          </a:xfrm>
        </p:spPr>
        <p:txBody>
          <a:bodyPr/>
          <a:lstStyle/>
          <a:p>
            <a:pPr marL="0" indent="0">
              <a:buNone/>
            </a:pPr>
            <a:r>
              <a:rPr lang="tr-TR" dirty="0">
                <a:latin typeface="Comic Sans MS" pitchFamily="66" charset="0"/>
              </a:rPr>
              <a:t>Doğa bilimleri ve felsefe tarihi alanında yaklaşık 100 eser yazdı. Felsefe ve mantık alanında yaptığı çalışmaları ile büyük ün kazanmış bir bilim adamıdır.</a:t>
            </a:r>
          </a:p>
        </p:txBody>
      </p:sp>
      <p:pic>
        <p:nvPicPr>
          <p:cNvPr id="22530" name="Picture 2" descr="http://www.harbiforum.net/attachments/60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1723612"/>
            <a:ext cx="3024336" cy="407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4116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2530"/>
                                        </p:tgtEl>
                                        <p:attrNameLst>
                                          <p:attrName>style.visibility</p:attrName>
                                        </p:attrNameLst>
                                      </p:cBhvr>
                                      <p:to>
                                        <p:strVal val="visible"/>
                                      </p:to>
                                    </p:set>
                                    <p:animEffect transition="in" filter="circle(in)">
                                      <p:cBhvr>
                                        <p:cTn id="16" dur="2000"/>
                                        <p:tgtEl>
                                          <p:spTgt spid="22530"/>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 by="(-#ppt_w*2)" calcmode="lin" valueType="num">
                                      <p:cBhvr rctx="PPT">
                                        <p:cTn id="21" dur="500" autoRev="1" fill="hold">
                                          <p:stCondLst>
                                            <p:cond delay="0"/>
                                          </p:stCondLst>
                                        </p:cTn>
                                        <p:tgtEl>
                                          <p:spTgt spid="3">
                                            <p:txEl>
                                              <p:pRg st="0" end="0"/>
                                            </p:txEl>
                                          </p:spTgt>
                                        </p:tgtEl>
                                        <p:attrNameLst>
                                          <p:attrName>ppt_w</p:attrName>
                                        </p:attrNameLst>
                                      </p:cBhvr>
                                    </p:anim>
                                    <p:anim by="(#ppt_w*0.50)" calcmode="lin" valueType="num">
                                      <p:cBhvr>
                                        <p:cTn id="22" dur="500" decel="50000" autoRev="1" fill="hold">
                                          <p:stCondLst>
                                            <p:cond delay="0"/>
                                          </p:stCondLst>
                                        </p:cTn>
                                        <p:tgtEl>
                                          <p:spTgt spid="3">
                                            <p:txEl>
                                              <p:pRg st="0" end="0"/>
                                            </p:txEl>
                                          </p:spTgt>
                                        </p:tgtEl>
                                        <p:attrNameLst>
                                          <p:attrName>ppt_x</p:attrName>
                                        </p:attrNameLst>
                                      </p:cBhvr>
                                    </p:anim>
                                    <p:anim from="(-#ppt_h/2)" to="(#ppt_y)" calcmode="lin" valueType="num">
                                      <p:cBhvr>
                                        <p:cTn id="23" dur="1000" fill="hold">
                                          <p:stCondLst>
                                            <p:cond delay="0"/>
                                          </p:stCondLst>
                                        </p:cTn>
                                        <p:tgtEl>
                                          <p:spTgt spid="3">
                                            <p:txEl>
                                              <p:pRg st="0" end="0"/>
                                            </p:txEl>
                                          </p:spTgt>
                                        </p:tgtEl>
                                        <p:attrNameLst>
                                          <p:attrName>ppt_y</p:attrName>
                                        </p:attrNameLst>
                                      </p:cBhvr>
                                    </p:anim>
                                    <p:animRot by="21600000">
                                      <p:cBhvr>
                                        <p:cTn id="24"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latin typeface="Comic Sans MS" pitchFamily="66" charset="0"/>
              </a:rPr>
              <a:t>İBN-İ </a:t>
            </a:r>
            <a:r>
              <a:rPr lang="tr-TR" b="1" dirty="0" smtClean="0">
                <a:latin typeface="Comic Sans MS" pitchFamily="66" charset="0"/>
              </a:rPr>
              <a:t>SİNA (980-1037)</a:t>
            </a:r>
            <a:endParaRPr lang="tr-TR" dirty="0">
              <a:latin typeface="Comic Sans MS" pitchFamily="66" charset="0"/>
            </a:endParaRPr>
          </a:p>
        </p:txBody>
      </p:sp>
      <p:sp>
        <p:nvSpPr>
          <p:cNvPr id="3" name="İçerik Yer Tutucusu 2"/>
          <p:cNvSpPr>
            <a:spLocks noGrp="1"/>
          </p:cNvSpPr>
          <p:nvPr>
            <p:ph sz="quarter" idx="13"/>
          </p:nvPr>
        </p:nvSpPr>
        <p:spPr>
          <a:xfrm>
            <a:off x="323528" y="1600200"/>
            <a:ext cx="4176464" cy="4349080"/>
          </a:xfrm>
        </p:spPr>
        <p:txBody>
          <a:bodyPr/>
          <a:lstStyle/>
          <a:p>
            <a:pPr marL="0" indent="0">
              <a:buNone/>
            </a:pPr>
            <a:r>
              <a:rPr lang="tr-TR" dirty="0">
                <a:latin typeface="Comic Sans MS" pitchFamily="66" charset="0"/>
              </a:rPr>
              <a:t>Felsefe, matematik, astronomi, fizik, kimya, tıp ve müzik gibi bilgi ve beceri gerektiren çeşitli alanlarda çalışmalar yapmıştır. </a:t>
            </a:r>
            <a:endParaRPr lang="tr-TR" dirty="0" smtClean="0">
              <a:latin typeface="Comic Sans MS" pitchFamily="66" charset="0"/>
            </a:endParaRPr>
          </a:p>
          <a:p>
            <a:pPr marL="0" indent="0">
              <a:buNone/>
            </a:pPr>
            <a:r>
              <a:rPr lang="tr-TR" b="1" dirty="0" smtClean="0">
                <a:latin typeface="Comic Sans MS" pitchFamily="66" charset="0"/>
              </a:rPr>
              <a:t>Tıbbın Kanunu (El Kanun-i Fit Tıp)</a:t>
            </a:r>
            <a:r>
              <a:rPr lang="tr-TR" dirty="0" smtClean="0">
                <a:latin typeface="Comic Sans MS" pitchFamily="66" charset="0"/>
              </a:rPr>
              <a:t> </a:t>
            </a:r>
            <a:r>
              <a:rPr lang="tr-TR" dirty="0">
                <a:latin typeface="Comic Sans MS" pitchFamily="66" charset="0"/>
              </a:rPr>
              <a:t>adlı eseri XII. Yüzyılda </a:t>
            </a:r>
            <a:r>
              <a:rPr lang="tr-TR" dirty="0" smtClean="0">
                <a:latin typeface="Comic Sans MS" pitchFamily="66" charset="0"/>
              </a:rPr>
              <a:t>Latince‘ ye </a:t>
            </a:r>
            <a:r>
              <a:rPr lang="tr-TR" dirty="0">
                <a:latin typeface="Comic Sans MS" pitchFamily="66" charset="0"/>
              </a:rPr>
              <a:t>çevrildi. </a:t>
            </a:r>
            <a:r>
              <a:rPr lang="tr-TR" dirty="0" err="1">
                <a:latin typeface="Comic Sans MS" pitchFamily="66" charset="0"/>
              </a:rPr>
              <a:t>İbn</a:t>
            </a:r>
            <a:r>
              <a:rPr lang="tr-TR" dirty="0">
                <a:latin typeface="Comic Sans MS" pitchFamily="66" charset="0"/>
              </a:rPr>
              <a:t>-i Sina 700 yıl Avrupa'nın tıp hocası oldu</a:t>
            </a:r>
            <a:r>
              <a:rPr lang="tr-TR" dirty="0" smtClean="0">
                <a:latin typeface="Comic Sans MS" pitchFamily="66" charset="0"/>
              </a:rPr>
              <a:t>.</a:t>
            </a:r>
          </a:p>
          <a:p>
            <a:pPr marL="0" indent="0">
              <a:buNone/>
            </a:pPr>
            <a:r>
              <a:rPr lang="tr-TR" dirty="0" err="1">
                <a:latin typeface="Comic Sans MS" pitchFamily="66" charset="0"/>
              </a:rPr>
              <a:t>İbn</a:t>
            </a:r>
            <a:r>
              <a:rPr lang="tr-TR" dirty="0">
                <a:latin typeface="Comic Sans MS" pitchFamily="66" charset="0"/>
              </a:rPr>
              <a:t>-i Sina ilk defa kanın gıda taşıyan bir sıvı olduğunu keşfetti. Küçük ve büyük kan dolaşımlarından söz </a:t>
            </a:r>
            <a:r>
              <a:rPr lang="tr-TR" dirty="0" smtClean="0">
                <a:latin typeface="Comic Sans MS" pitchFamily="66" charset="0"/>
              </a:rPr>
              <a:t>etti.</a:t>
            </a:r>
          </a:p>
          <a:p>
            <a:pPr marL="0" indent="0">
              <a:buNone/>
            </a:pPr>
            <a:r>
              <a:rPr lang="tr-TR" dirty="0" smtClean="0">
                <a:latin typeface="Comic Sans MS" pitchFamily="66" charset="0"/>
              </a:rPr>
              <a:t>Kalbin </a:t>
            </a:r>
            <a:r>
              <a:rPr lang="tr-TR" dirty="0">
                <a:latin typeface="Comic Sans MS" pitchFamily="66" charset="0"/>
              </a:rPr>
              <a:t>karıncık ve kapakçık sistemini de yine o keşfetti.</a:t>
            </a:r>
          </a:p>
        </p:txBody>
      </p:sp>
      <p:pic>
        <p:nvPicPr>
          <p:cNvPr id="23554" name="Picture 2" descr="http://mebk12.meb.gov.tr/meb_iys_dosyalar/16/10/708941/resimler/2013_01/29192823_ibnisi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1484784"/>
            <a:ext cx="4229783"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6657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23554"/>
                                        </p:tgtEl>
                                        <p:attrNameLst>
                                          <p:attrName>style.visibility</p:attrName>
                                        </p:attrNameLst>
                                      </p:cBhvr>
                                      <p:to>
                                        <p:strVal val="visible"/>
                                      </p:to>
                                    </p:set>
                                    <p:animEffect transition="in" filter="circle(out)">
                                      <p:cBhvr>
                                        <p:cTn id="16" dur="2000"/>
                                        <p:tgtEl>
                                          <p:spTgt spid="23554"/>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 by="(-#ppt_w*2)" calcmode="lin" valueType="num">
                                      <p:cBhvr rctx="PPT">
                                        <p:cTn id="21" dur="500" autoRev="1" fill="hold">
                                          <p:stCondLst>
                                            <p:cond delay="0"/>
                                          </p:stCondLst>
                                        </p:cTn>
                                        <p:tgtEl>
                                          <p:spTgt spid="3">
                                            <p:txEl>
                                              <p:pRg st="0" end="0"/>
                                            </p:txEl>
                                          </p:spTgt>
                                        </p:tgtEl>
                                        <p:attrNameLst>
                                          <p:attrName>ppt_w</p:attrName>
                                        </p:attrNameLst>
                                      </p:cBhvr>
                                    </p:anim>
                                    <p:anim by="(#ppt_w*0.50)" calcmode="lin" valueType="num">
                                      <p:cBhvr>
                                        <p:cTn id="22" dur="500" decel="50000" autoRev="1" fill="hold">
                                          <p:stCondLst>
                                            <p:cond delay="0"/>
                                          </p:stCondLst>
                                        </p:cTn>
                                        <p:tgtEl>
                                          <p:spTgt spid="3">
                                            <p:txEl>
                                              <p:pRg st="0" end="0"/>
                                            </p:txEl>
                                          </p:spTgt>
                                        </p:tgtEl>
                                        <p:attrNameLst>
                                          <p:attrName>ppt_x</p:attrName>
                                        </p:attrNameLst>
                                      </p:cBhvr>
                                    </p:anim>
                                    <p:anim from="(-#ppt_h/2)" to="(#ppt_y)" calcmode="lin" valueType="num">
                                      <p:cBhvr>
                                        <p:cTn id="23" dur="1000" fill="hold">
                                          <p:stCondLst>
                                            <p:cond delay="0"/>
                                          </p:stCondLst>
                                        </p:cTn>
                                        <p:tgtEl>
                                          <p:spTgt spid="3">
                                            <p:txEl>
                                              <p:pRg st="0" end="0"/>
                                            </p:txEl>
                                          </p:spTgt>
                                        </p:tgtEl>
                                        <p:attrNameLst>
                                          <p:attrName>ppt_y</p:attrName>
                                        </p:attrNameLst>
                                      </p:cBhvr>
                                    </p:anim>
                                    <p:animRot by="21600000">
                                      <p:cBhvr>
                                        <p:cTn id="24" dur="1000" fill="hold">
                                          <p:stCondLst>
                                            <p:cond delay="0"/>
                                          </p:stCondLst>
                                        </p:cTn>
                                        <p:tgtEl>
                                          <p:spTgt spid="3">
                                            <p:txEl>
                                              <p:pRg st="0" end="0"/>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3">
                                            <p:txEl>
                                              <p:pRg st="1" end="1"/>
                                            </p:txEl>
                                          </p:spTgt>
                                        </p:tgtEl>
                                        <p:attrNameLst>
                                          <p:attrName>style.visibility</p:attrName>
                                        </p:attrNameLst>
                                      </p:cBhvr>
                                      <p:to>
                                        <p:strVal val="visible"/>
                                      </p:to>
                                    </p:set>
                                    <p:anim by="(-#ppt_w*2)" calcmode="lin" valueType="num">
                                      <p:cBhvr rctx="PPT">
                                        <p:cTn id="29" dur="500" autoRev="1" fill="hold">
                                          <p:stCondLst>
                                            <p:cond delay="0"/>
                                          </p:stCondLst>
                                        </p:cTn>
                                        <p:tgtEl>
                                          <p:spTgt spid="3">
                                            <p:txEl>
                                              <p:pRg st="1" end="1"/>
                                            </p:txEl>
                                          </p:spTgt>
                                        </p:tgtEl>
                                        <p:attrNameLst>
                                          <p:attrName>ppt_w</p:attrName>
                                        </p:attrNameLst>
                                      </p:cBhvr>
                                    </p:anim>
                                    <p:anim by="(#ppt_w*0.50)" calcmode="lin" valueType="num">
                                      <p:cBhvr>
                                        <p:cTn id="30" dur="500" decel="50000" autoRev="1" fill="hold">
                                          <p:stCondLst>
                                            <p:cond delay="0"/>
                                          </p:stCondLst>
                                        </p:cTn>
                                        <p:tgtEl>
                                          <p:spTgt spid="3">
                                            <p:txEl>
                                              <p:pRg st="1" end="1"/>
                                            </p:txEl>
                                          </p:spTgt>
                                        </p:tgtEl>
                                        <p:attrNameLst>
                                          <p:attrName>ppt_x</p:attrName>
                                        </p:attrNameLst>
                                      </p:cBhvr>
                                    </p:anim>
                                    <p:anim from="(-#ppt_h/2)" to="(#ppt_y)" calcmode="lin" valueType="num">
                                      <p:cBhvr>
                                        <p:cTn id="31" dur="1000" fill="hold">
                                          <p:stCondLst>
                                            <p:cond delay="0"/>
                                          </p:stCondLst>
                                        </p:cTn>
                                        <p:tgtEl>
                                          <p:spTgt spid="3">
                                            <p:txEl>
                                              <p:pRg st="1" end="1"/>
                                            </p:txEl>
                                          </p:spTgt>
                                        </p:tgtEl>
                                        <p:attrNameLst>
                                          <p:attrName>ppt_y</p:attrName>
                                        </p:attrNameLst>
                                      </p:cBhvr>
                                    </p:anim>
                                    <p:animRot by="21600000">
                                      <p:cBhvr>
                                        <p:cTn id="32" dur="1000" fill="hold">
                                          <p:stCondLst>
                                            <p:cond delay="0"/>
                                          </p:stCondLst>
                                        </p:cTn>
                                        <p:tgtEl>
                                          <p:spTgt spid="3">
                                            <p:txEl>
                                              <p:pRg st="1" end="1"/>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grpId="0" nodeType="clickEffect">
                                  <p:stCondLst>
                                    <p:cond delay="0"/>
                                  </p:stCondLst>
                                  <p:iterate type="lt">
                                    <p:tmPct val="10000"/>
                                  </p:iterate>
                                  <p:childTnLst>
                                    <p:set>
                                      <p:cBhvr>
                                        <p:cTn id="36" dur="1" fill="hold">
                                          <p:stCondLst>
                                            <p:cond delay="0"/>
                                          </p:stCondLst>
                                        </p:cTn>
                                        <p:tgtEl>
                                          <p:spTgt spid="3">
                                            <p:txEl>
                                              <p:pRg st="2" end="2"/>
                                            </p:txEl>
                                          </p:spTgt>
                                        </p:tgtEl>
                                        <p:attrNameLst>
                                          <p:attrName>style.visibility</p:attrName>
                                        </p:attrNameLst>
                                      </p:cBhvr>
                                      <p:to>
                                        <p:strVal val="visible"/>
                                      </p:to>
                                    </p:set>
                                    <p:anim by="(-#ppt_w*2)" calcmode="lin" valueType="num">
                                      <p:cBhvr rctx="PPT">
                                        <p:cTn id="37" dur="500" autoRev="1" fill="hold">
                                          <p:stCondLst>
                                            <p:cond delay="0"/>
                                          </p:stCondLst>
                                        </p:cTn>
                                        <p:tgtEl>
                                          <p:spTgt spid="3">
                                            <p:txEl>
                                              <p:pRg st="2" end="2"/>
                                            </p:txEl>
                                          </p:spTgt>
                                        </p:tgtEl>
                                        <p:attrNameLst>
                                          <p:attrName>ppt_w</p:attrName>
                                        </p:attrNameLst>
                                      </p:cBhvr>
                                    </p:anim>
                                    <p:anim by="(#ppt_w*0.50)" calcmode="lin" valueType="num">
                                      <p:cBhvr>
                                        <p:cTn id="38" dur="500" decel="50000" autoRev="1" fill="hold">
                                          <p:stCondLst>
                                            <p:cond delay="0"/>
                                          </p:stCondLst>
                                        </p:cTn>
                                        <p:tgtEl>
                                          <p:spTgt spid="3">
                                            <p:txEl>
                                              <p:pRg st="2" end="2"/>
                                            </p:txEl>
                                          </p:spTgt>
                                        </p:tgtEl>
                                        <p:attrNameLst>
                                          <p:attrName>ppt_x</p:attrName>
                                        </p:attrNameLst>
                                      </p:cBhvr>
                                    </p:anim>
                                    <p:anim from="(-#ppt_h/2)" to="(#ppt_y)" calcmode="lin" valueType="num">
                                      <p:cBhvr>
                                        <p:cTn id="39" dur="1000" fill="hold">
                                          <p:stCondLst>
                                            <p:cond delay="0"/>
                                          </p:stCondLst>
                                        </p:cTn>
                                        <p:tgtEl>
                                          <p:spTgt spid="3">
                                            <p:txEl>
                                              <p:pRg st="2" end="2"/>
                                            </p:txEl>
                                          </p:spTgt>
                                        </p:tgtEl>
                                        <p:attrNameLst>
                                          <p:attrName>ppt_y</p:attrName>
                                        </p:attrNameLst>
                                      </p:cBhvr>
                                    </p:anim>
                                    <p:animRot by="21600000">
                                      <p:cBhvr>
                                        <p:cTn id="40" dur="1000" fill="hold">
                                          <p:stCondLst>
                                            <p:cond delay="0"/>
                                          </p:stCondLst>
                                        </p:cTn>
                                        <p:tgtEl>
                                          <p:spTgt spid="3">
                                            <p:txEl>
                                              <p:pRg st="2" end="2"/>
                                            </p:txEl>
                                          </p:spTgt>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56" presetClass="entr" presetSubtype="0" fill="hold" grpId="0" nodeType="clickEffect">
                                  <p:stCondLst>
                                    <p:cond delay="0"/>
                                  </p:stCondLst>
                                  <p:iterate type="lt">
                                    <p:tmPct val="10000"/>
                                  </p:iterate>
                                  <p:childTnLst>
                                    <p:set>
                                      <p:cBhvr>
                                        <p:cTn id="44" dur="1" fill="hold">
                                          <p:stCondLst>
                                            <p:cond delay="0"/>
                                          </p:stCondLst>
                                        </p:cTn>
                                        <p:tgtEl>
                                          <p:spTgt spid="3">
                                            <p:txEl>
                                              <p:pRg st="3" end="3"/>
                                            </p:txEl>
                                          </p:spTgt>
                                        </p:tgtEl>
                                        <p:attrNameLst>
                                          <p:attrName>style.visibility</p:attrName>
                                        </p:attrNameLst>
                                      </p:cBhvr>
                                      <p:to>
                                        <p:strVal val="visible"/>
                                      </p:to>
                                    </p:set>
                                    <p:anim by="(-#ppt_w*2)" calcmode="lin" valueType="num">
                                      <p:cBhvr rctx="PPT">
                                        <p:cTn id="45" dur="500" autoRev="1" fill="hold">
                                          <p:stCondLst>
                                            <p:cond delay="0"/>
                                          </p:stCondLst>
                                        </p:cTn>
                                        <p:tgtEl>
                                          <p:spTgt spid="3">
                                            <p:txEl>
                                              <p:pRg st="3" end="3"/>
                                            </p:txEl>
                                          </p:spTgt>
                                        </p:tgtEl>
                                        <p:attrNameLst>
                                          <p:attrName>ppt_w</p:attrName>
                                        </p:attrNameLst>
                                      </p:cBhvr>
                                    </p:anim>
                                    <p:anim by="(#ppt_w*0.50)" calcmode="lin" valueType="num">
                                      <p:cBhvr>
                                        <p:cTn id="46" dur="500" decel="50000" autoRev="1" fill="hold">
                                          <p:stCondLst>
                                            <p:cond delay="0"/>
                                          </p:stCondLst>
                                        </p:cTn>
                                        <p:tgtEl>
                                          <p:spTgt spid="3">
                                            <p:txEl>
                                              <p:pRg st="3" end="3"/>
                                            </p:txEl>
                                          </p:spTgt>
                                        </p:tgtEl>
                                        <p:attrNameLst>
                                          <p:attrName>ppt_x</p:attrName>
                                        </p:attrNameLst>
                                      </p:cBhvr>
                                    </p:anim>
                                    <p:anim from="(-#ppt_h/2)" to="(#ppt_y)" calcmode="lin" valueType="num">
                                      <p:cBhvr>
                                        <p:cTn id="47" dur="1000" fill="hold">
                                          <p:stCondLst>
                                            <p:cond delay="0"/>
                                          </p:stCondLst>
                                        </p:cTn>
                                        <p:tgtEl>
                                          <p:spTgt spid="3">
                                            <p:txEl>
                                              <p:pRg st="3" end="3"/>
                                            </p:txEl>
                                          </p:spTgt>
                                        </p:tgtEl>
                                        <p:attrNameLst>
                                          <p:attrName>ppt_y</p:attrName>
                                        </p:attrNameLst>
                                      </p:cBhvr>
                                    </p:anim>
                                    <p:animRot by="21600000">
                                      <p:cBhvr>
                                        <p:cTn id="48" dur="1000" fill="hold">
                                          <p:stCondLst>
                                            <p:cond delay="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latin typeface="Comic Sans MS" pitchFamily="66" charset="0"/>
              </a:rPr>
              <a:t>CAHİT </a:t>
            </a:r>
            <a:r>
              <a:rPr lang="tr-TR" b="1" dirty="0" smtClean="0">
                <a:latin typeface="Comic Sans MS" pitchFamily="66" charset="0"/>
              </a:rPr>
              <a:t>ARF (1910-1997)</a:t>
            </a:r>
            <a:endParaRPr lang="tr-TR" dirty="0">
              <a:latin typeface="Comic Sans MS" pitchFamily="66" charset="0"/>
            </a:endParaRPr>
          </a:p>
        </p:txBody>
      </p:sp>
      <p:sp>
        <p:nvSpPr>
          <p:cNvPr id="3" name="İçerik Yer Tutucusu 2"/>
          <p:cNvSpPr>
            <a:spLocks noGrp="1"/>
          </p:cNvSpPr>
          <p:nvPr>
            <p:ph sz="quarter" idx="13"/>
          </p:nvPr>
        </p:nvSpPr>
        <p:spPr>
          <a:xfrm>
            <a:off x="179512" y="1600200"/>
            <a:ext cx="4248472" cy="4133056"/>
          </a:xfrm>
        </p:spPr>
        <p:txBody>
          <a:bodyPr/>
          <a:lstStyle/>
          <a:p>
            <a:pPr marL="0" indent="0">
              <a:buNone/>
            </a:pPr>
            <a:r>
              <a:rPr lang="tr-TR" dirty="0">
                <a:latin typeface="Comic Sans MS" pitchFamily="66" charset="0"/>
              </a:rPr>
              <a:t>Şu anda kullandığımız 10 liraların arkasında fotoğrafı yer </a:t>
            </a:r>
            <a:r>
              <a:rPr lang="tr-TR" dirty="0" smtClean="0">
                <a:latin typeface="Comic Sans MS" pitchFamily="66" charset="0"/>
              </a:rPr>
              <a:t>alan Selanik doğumlu </a:t>
            </a:r>
            <a:r>
              <a:rPr lang="tr-TR" dirty="0">
                <a:latin typeface="Comic Sans MS" pitchFamily="66" charset="0"/>
              </a:rPr>
              <a:t>Cahit </a:t>
            </a:r>
            <a:r>
              <a:rPr lang="tr-TR" dirty="0" err="1" smtClean="0">
                <a:latin typeface="Comic Sans MS" pitchFamily="66" charset="0"/>
              </a:rPr>
              <a:t>Arf</a:t>
            </a:r>
            <a:r>
              <a:rPr lang="tr-TR" dirty="0" smtClean="0">
                <a:latin typeface="Comic Sans MS" pitchFamily="66" charset="0"/>
              </a:rPr>
              <a:t>, dünyaca </a:t>
            </a:r>
            <a:r>
              <a:rPr lang="tr-TR" dirty="0">
                <a:latin typeface="Comic Sans MS" pitchFamily="66" charset="0"/>
              </a:rPr>
              <a:t>ünlü bir matematikçimizdir</a:t>
            </a:r>
            <a:r>
              <a:rPr lang="tr-TR" dirty="0" smtClean="0">
                <a:latin typeface="Comic Sans MS" pitchFamily="66" charset="0"/>
              </a:rPr>
              <a:t>.</a:t>
            </a:r>
          </a:p>
          <a:p>
            <a:pPr marL="0" indent="0">
              <a:buNone/>
            </a:pPr>
            <a:r>
              <a:rPr lang="tr-TR" dirty="0" smtClean="0">
                <a:latin typeface="Comic Sans MS" pitchFamily="66" charset="0"/>
              </a:rPr>
              <a:t>Kendi </a:t>
            </a:r>
            <a:r>
              <a:rPr lang="tr-TR" dirty="0">
                <a:latin typeface="Comic Sans MS" pitchFamily="66" charset="0"/>
              </a:rPr>
              <a:t>adıyla bilinen matematik kuramları ile dünya çapında tanınır</a:t>
            </a:r>
            <a:r>
              <a:rPr lang="tr-TR" dirty="0" smtClean="0">
                <a:latin typeface="Comic Sans MS" pitchFamily="66" charset="0"/>
              </a:rPr>
              <a:t>. (</a:t>
            </a:r>
            <a:r>
              <a:rPr lang="tr-TR" dirty="0" err="1" smtClean="0">
                <a:latin typeface="Comic Sans MS" pitchFamily="66" charset="0"/>
              </a:rPr>
              <a:t>Arf</a:t>
            </a:r>
            <a:r>
              <a:rPr lang="tr-TR" dirty="0" smtClean="0">
                <a:latin typeface="Comic Sans MS" pitchFamily="66" charset="0"/>
              </a:rPr>
              <a:t> Teoremi)</a:t>
            </a:r>
          </a:p>
          <a:p>
            <a:pPr marL="0" indent="0">
              <a:buNone/>
            </a:pPr>
            <a:r>
              <a:rPr lang="tr-TR" dirty="0" err="1">
                <a:latin typeface="Comic Sans MS" pitchFamily="66" charset="0"/>
              </a:rPr>
              <a:t>Arf</a:t>
            </a:r>
            <a:r>
              <a:rPr lang="tr-TR" dirty="0">
                <a:latin typeface="Comic Sans MS" pitchFamily="66" charset="0"/>
              </a:rPr>
              <a:t> </a:t>
            </a:r>
            <a:r>
              <a:rPr lang="tr-TR" dirty="0" smtClean="0">
                <a:latin typeface="Comic Sans MS" pitchFamily="66" charset="0"/>
              </a:rPr>
              <a:t>Değişmezi</a:t>
            </a:r>
            <a:r>
              <a:rPr lang="tr-TR" dirty="0">
                <a:latin typeface="Comic Sans MS" pitchFamily="66" charset="0"/>
              </a:rPr>
              <a:t>, </a:t>
            </a:r>
            <a:r>
              <a:rPr lang="tr-TR" dirty="0" err="1">
                <a:latin typeface="Comic Sans MS" pitchFamily="66" charset="0"/>
              </a:rPr>
              <a:t>Arf</a:t>
            </a:r>
            <a:r>
              <a:rPr lang="tr-TR" dirty="0">
                <a:latin typeface="Comic Sans MS" pitchFamily="66" charset="0"/>
              </a:rPr>
              <a:t> </a:t>
            </a:r>
            <a:r>
              <a:rPr lang="tr-TR" dirty="0" smtClean="0">
                <a:latin typeface="Comic Sans MS" pitchFamily="66" charset="0"/>
              </a:rPr>
              <a:t>Halkaları </a:t>
            </a:r>
            <a:r>
              <a:rPr lang="tr-TR" dirty="0">
                <a:latin typeface="Comic Sans MS" pitchFamily="66" charset="0"/>
              </a:rPr>
              <a:t>ve </a:t>
            </a:r>
            <a:r>
              <a:rPr lang="tr-TR" dirty="0" err="1">
                <a:latin typeface="Comic Sans MS" pitchFamily="66" charset="0"/>
              </a:rPr>
              <a:t>Arf</a:t>
            </a:r>
            <a:r>
              <a:rPr lang="tr-TR" dirty="0">
                <a:latin typeface="Comic Sans MS" pitchFamily="66" charset="0"/>
              </a:rPr>
              <a:t> </a:t>
            </a:r>
            <a:r>
              <a:rPr lang="tr-TR" dirty="0" smtClean="0">
                <a:latin typeface="Comic Sans MS" pitchFamily="66" charset="0"/>
              </a:rPr>
              <a:t>Kapanışları </a:t>
            </a:r>
            <a:r>
              <a:rPr lang="tr-TR" dirty="0">
                <a:latin typeface="Comic Sans MS" pitchFamily="66" charset="0"/>
              </a:rPr>
              <a:t>gibi kendi adıyla bilinen matematiksel terimleri bilim dünyasına kazandırdı.</a:t>
            </a:r>
          </a:p>
        </p:txBody>
      </p:sp>
      <p:pic>
        <p:nvPicPr>
          <p:cNvPr id="24580" name="Picture 4" descr="http://img.blogcu.com/uploads/cahitarf_takvi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7751" y="1700808"/>
            <a:ext cx="4572000"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9201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4580"/>
                                        </p:tgtEl>
                                        <p:attrNameLst>
                                          <p:attrName>style.visibility</p:attrName>
                                        </p:attrNameLst>
                                      </p:cBhvr>
                                      <p:to>
                                        <p:strVal val="visible"/>
                                      </p:to>
                                    </p:set>
                                    <p:animEffect transition="in" filter="circle(in)">
                                      <p:cBhvr>
                                        <p:cTn id="16" dur="2000"/>
                                        <p:tgtEl>
                                          <p:spTgt spid="24580"/>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 by="(-#ppt_w*2)" calcmode="lin" valueType="num">
                                      <p:cBhvr rctx="PPT">
                                        <p:cTn id="21" dur="500" autoRev="1" fill="hold">
                                          <p:stCondLst>
                                            <p:cond delay="0"/>
                                          </p:stCondLst>
                                        </p:cTn>
                                        <p:tgtEl>
                                          <p:spTgt spid="3">
                                            <p:txEl>
                                              <p:pRg st="0" end="0"/>
                                            </p:txEl>
                                          </p:spTgt>
                                        </p:tgtEl>
                                        <p:attrNameLst>
                                          <p:attrName>ppt_w</p:attrName>
                                        </p:attrNameLst>
                                      </p:cBhvr>
                                    </p:anim>
                                    <p:anim by="(#ppt_w*0.50)" calcmode="lin" valueType="num">
                                      <p:cBhvr>
                                        <p:cTn id="22" dur="500" decel="50000" autoRev="1" fill="hold">
                                          <p:stCondLst>
                                            <p:cond delay="0"/>
                                          </p:stCondLst>
                                        </p:cTn>
                                        <p:tgtEl>
                                          <p:spTgt spid="3">
                                            <p:txEl>
                                              <p:pRg st="0" end="0"/>
                                            </p:txEl>
                                          </p:spTgt>
                                        </p:tgtEl>
                                        <p:attrNameLst>
                                          <p:attrName>ppt_x</p:attrName>
                                        </p:attrNameLst>
                                      </p:cBhvr>
                                    </p:anim>
                                    <p:anim from="(-#ppt_h/2)" to="(#ppt_y)" calcmode="lin" valueType="num">
                                      <p:cBhvr>
                                        <p:cTn id="23" dur="1000" fill="hold">
                                          <p:stCondLst>
                                            <p:cond delay="0"/>
                                          </p:stCondLst>
                                        </p:cTn>
                                        <p:tgtEl>
                                          <p:spTgt spid="3">
                                            <p:txEl>
                                              <p:pRg st="0" end="0"/>
                                            </p:txEl>
                                          </p:spTgt>
                                        </p:tgtEl>
                                        <p:attrNameLst>
                                          <p:attrName>ppt_y</p:attrName>
                                        </p:attrNameLst>
                                      </p:cBhvr>
                                    </p:anim>
                                    <p:animRot by="21600000">
                                      <p:cBhvr>
                                        <p:cTn id="24" dur="1000" fill="hold">
                                          <p:stCondLst>
                                            <p:cond delay="0"/>
                                          </p:stCondLst>
                                        </p:cTn>
                                        <p:tgtEl>
                                          <p:spTgt spid="3">
                                            <p:txEl>
                                              <p:pRg st="0" end="0"/>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3">
                                            <p:txEl>
                                              <p:pRg st="1" end="1"/>
                                            </p:txEl>
                                          </p:spTgt>
                                        </p:tgtEl>
                                        <p:attrNameLst>
                                          <p:attrName>style.visibility</p:attrName>
                                        </p:attrNameLst>
                                      </p:cBhvr>
                                      <p:to>
                                        <p:strVal val="visible"/>
                                      </p:to>
                                    </p:set>
                                    <p:anim by="(-#ppt_w*2)" calcmode="lin" valueType="num">
                                      <p:cBhvr rctx="PPT">
                                        <p:cTn id="29" dur="500" autoRev="1" fill="hold">
                                          <p:stCondLst>
                                            <p:cond delay="0"/>
                                          </p:stCondLst>
                                        </p:cTn>
                                        <p:tgtEl>
                                          <p:spTgt spid="3">
                                            <p:txEl>
                                              <p:pRg st="1" end="1"/>
                                            </p:txEl>
                                          </p:spTgt>
                                        </p:tgtEl>
                                        <p:attrNameLst>
                                          <p:attrName>ppt_w</p:attrName>
                                        </p:attrNameLst>
                                      </p:cBhvr>
                                    </p:anim>
                                    <p:anim by="(#ppt_w*0.50)" calcmode="lin" valueType="num">
                                      <p:cBhvr>
                                        <p:cTn id="30" dur="500" decel="50000" autoRev="1" fill="hold">
                                          <p:stCondLst>
                                            <p:cond delay="0"/>
                                          </p:stCondLst>
                                        </p:cTn>
                                        <p:tgtEl>
                                          <p:spTgt spid="3">
                                            <p:txEl>
                                              <p:pRg st="1" end="1"/>
                                            </p:txEl>
                                          </p:spTgt>
                                        </p:tgtEl>
                                        <p:attrNameLst>
                                          <p:attrName>ppt_x</p:attrName>
                                        </p:attrNameLst>
                                      </p:cBhvr>
                                    </p:anim>
                                    <p:anim from="(-#ppt_h/2)" to="(#ppt_y)" calcmode="lin" valueType="num">
                                      <p:cBhvr>
                                        <p:cTn id="31" dur="1000" fill="hold">
                                          <p:stCondLst>
                                            <p:cond delay="0"/>
                                          </p:stCondLst>
                                        </p:cTn>
                                        <p:tgtEl>
                                          <p:spTgt spid="3">
                                            <p:txEl>
                                              <p:pRg st="1" end="1"/>
                                            </p:txEl>
                                          </p:spTgt>
                                        </p:tgtEl>
                                        <p:attrNameLst>
                                          <p:attrName>ppt_y</p:attrName>
                                        </p:attrNameLst>
                                      </p:cBhvr>
                                    </p:anim>
                                    <p:animRot by="21600000">
                                      <p:cBhvr>
                                        <p:cTn id="32" dur="1000" fill="hold">
                                          <p:stCondLst>
                                            <p:cond delay="0"/>
                                          </p:stCondLst>
                                        </p:cTn>
                                        <p:tgtEl>
                                          <p:spTgt spid="3">
                                            <p:txEl>
                                              <p:pRg st="1" end="1"/>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grpId="0" nodeType="clickEffect">
                                  <p:stCondLst>
                                    <p:cond delay="0"/>
                                  </p:stCondLst>
                                  <p:iterate type="lt">
                                    <p:tmPct val="10000"/>
                                  </p:iterate>
                                  <p:childTnLst>
                                    <p:set>
                                      <p:cBhvr>
                                        <p:cTn id="36" dur="1" fill="hold">
                                          <p:stCondLst>
                                            <p:cond delay="0"/>
                                          </p:stCondLst>
                                        </p:cTn>
                                        <p:tgtEl>
                                          <p:spTgt spid="3">
                                            <p:txEl>
                                              <p:pRg st="2" end="2"/>
                                            </p:txEl>
                                          </p:spTgt>
                                        </p:tgtEl>
                                        <p:attrNameLst>
                                          <p:attrName>style.visibility</p:attrName>
                                        </p:attrNameLst>
                                      </p:cBhvr>
                                      <p:to>
                                        <p:strVal val="visible"/>
                                      </p:to>
                                    </p:set>
                                    <p:anim by="(-#ppt_w*2)" calcmode="lin" valueType="num">
                                      <p:cBhvr rctx="PPT">
                                        <p:cTn id="37" dur="500" autoRev="1" fill="hold">
                                          <p:stCondLst>
                                            <p:cond delay="0"/>
                                          </p:stCondLst>
                                        </p:cTn>
                                        <p:tgtEl>
                                          <p:spTgt spid="3">
                                            <p:txEl>
                                              <p:pRg st="2" end="2"/>
                                            </p:txEl>
                                          </p:spTgt>
                                        </p:tgtEl>
                                        <p:attrNameLst>
                                          <p:attrName>ppt_w</p:attrName>
                                        </p:attrNameLst>
                                      </p:cBhvr>
                                    </p:anim>
                                    <p:anim by="(#ppt_w*0.50)" calcmode="lin" valueType="num">
                                      <p:cBhvr>
                                        <p:cTn id="38" dur="500" decel="50000" autoRev="1" fill="hold">
                                          <p:stCondLst>
                                            <p:cond delay="0"/>
                                          </p:stCondLst>
                                        </p:cTn>
                                        <p:tgtEl>
                                          <p:spTgt spid="3">
                                            <p:txEl>
                                              <p:pRg st="2" end="2"/>
                                            </p:txEl>
                                          </p:spTgt>
                                        </p:tgtEl>
                                        <p:attrNameLst>
                                          <p:attrName>ppt_x</p:attrName>
                                        </p:attrNameLst>
                                      </p:cBhvr>
                                    </p:anim>
                                    <p:anim from="(-#ppt_h/2)" to="(#ppt_y)" calcmode="lin" valueType="num">
                                      <p:cBhvr>
                                        <p:cTn id="39" dur="1000" fill="hold">
                                          <p:stCondLst>
                                            <p:cond delay="0"/>
                                          </p:stCondLst>
                                        </p:cTn>
                                        <p:tgtEl>
                                          <p:spTgt spid="3">
                                            <p:txEl>
                                              <p:pRg st="2" end="2"/>
                                            </p:txEl>
                                          </p:spTgt>
                                        </p:tgtEl>
                                        <p:attrNameLst>
                                          <p:attrName>ppt_y</p:attrName>
                                        </p:attrNameLst>
                                      </p:cBhvr>
                                    </p:anim>
                                    <p:animRot by="21600000">
                                      <p:cBhvr>
                                        <p:cTn id="40" dur="1000" fill="hold">
                                          <p:stCondLst>
                                            <p:cond delay="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124744"/>
            <a:ext cx="846034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583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circle(out)">
                                      <p:cBhvr>
                                        <p:cTn id="7" dur="2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1088"/>
            <a:ext cx="7924800" cy="796950"/>
          </a:xfrm>
        </p:spPr>
        <p:txBody>
          <a:bodyPr/>
          <a:lstStyle/>
          <a:p>
            <a:r>
              <a:rPr lang="tr-TR" u="sng" dirty="0" smtClean="0">
                <a:latin typeface="Comic Sans MS" pitchFamily="66" charset="0"/>
              </a:rPr>
              <a:t>Buluşların hayatımıza </a:t>
            </a:r>
            <a:r>
              <a:rPr lang="tr-TR" u="sng" dirty="0" err="1" smtClean="0">
                <a:latin typeface="Comic Sans MS" pitchFamily="66" charset="0"/>
              </a:rPr>
              <a:t>etkilerİ</a:t>
            </a:r>
            <a:endParaRPr lang="tr-TR" u="sng" dirty="0">
              <a:latin typeface="Comic Sans MS" pitchFamily="66" charset="0"/>
            </a:endParaRPr>
          </a:p>
        </p:txBody>
      </p:sp>
      <p:sp>
        <p:nvSpPr>
          <p:cNvPr id="3" name="İçerik Yer Tutucusu 2"/>
          <p:cNvSpPr>
            <a:spLocks noGrp="1"/>
          </p:cNvSpPr>
          <p:nvPr>
            <p:ph sz="quarter" idx="13"/>
          </p:nvPr>
        </p:nvSpPr>
        <p:spPr>
          <a:xfrm>
            <a:off x="0" y="1317336"/>
            <a:ext cx="4644008" cy="5540664"/>
          </a:xfrm>
        </p:spPr>
        <p:txBody>
          <a:bodyPr/>
          <a:lstStyle/>
          <a:p>
            <a:pPr marL="0" indent="0" algn="ctr">
              <a:buNone/>
            </a:pPr>
            <a:r>
              <a:rPr lang="tr-TR" u="sng" dirty="0" smtClean="0">
                <a:latin typeface="Comic Sans MS" pitchFamily="66" charset="0"/>
              </a:rPr>
              <a:t>OLUMLU ETKİLERİ</a:t>
            </a:r>
          </a:p>
          <a:p>
            <a:r>
              <a:rPr lang="tr-TR" dirty="0" smtClean="0">
                <a:latin typeface="Comic Sans MS" pitchFamily="66" charset="0"/>
              </a:rPr>
              <a:t>Hayatımızı kolaylaştırırlar.</a:t>
            </a:r>
          </a:p>
          <a:p>
            <a:r>
              <a:rPr lang="tr-TR" dirty="0" smtClean="0">
                <a:latin typeface="Comic Sans MS" pitchFamily="66" charset="0"/>
              </a:rPr>
              <a:t>Eskiden imkansız gibi görünen şeyleri yapmamıza fırsat verirler.</a:t>
            </a:r>
          </a:p>
          <a:p>
            <a:r>
              <a:rPr lang="tr-TR" dirty="0" smtClean="0">
                <a:latin typeface="Comic Sans MS" pitchFamily="66" charset="0"/>
              </a:rPr>
              <a:t>İşlerimizi daha kısa sürede yapabilmemize olanak verirler.</a:t>
            </a:r>
          </a:p>
          <a:p>
            <a:r>
              <a:rPr lang="tr-TR" dirty="0" smtClean="0">
                <a:latin typeface="Comic Sans MS" pitchFamily="66" charset="0"/>
              </a:rPr>
              <a:t>İnsan gücünün yerini alıp, insanı rahatlatırlar.</a:t>
            </a:r>
            <a:endParaRPr lang="tr-TR" dirty="0">
              <a:latin typeface="Comic Sans MS" pitchFamily="66" charset="0"/>
            </a:endParaRPr>
          </a:p>
        </p:txBody>
      </p:sp>
      <p:sp>
        <p:nvSpPr>
          <p:cNvPr id="5" name="Metin kutusu 4"/>
          <p:cNvSpPr txBox="1"/>
          <p:nvPr/>
        </p:nvSpPr>
        <p:spPr>
          <a:xfrm>
            <a:off x="5004048" y="1351500"/>
            <a:ext cx="4139952" cy="5062924"/>
          </a:xfrm>
          <a:prstGeom prst="rect">
            <a:avLst/>
          </a:prstGeom>
          <a:noFill/>
        </p:spPr>
        <p:txBody>
          <a:bodyPr wrap="square" rtlCol="0">
            <a:spAutoFit/>
          </a:bodyPr>
          <a:lstStyle/>
          <a:p>
            <a:r>
              <a:rPr lang="tr-TR" sz="1700" u="sng" dirty="0" smtClean="0">
                <a:latin typeface="Comic Sans MS" pitchFamily="66" charset="0"/>
              </a:rPr>
              <a:t>OLUMSUZ ETKİLERİ</a:t>
            </a:r>
          </a:p>
          <a:p>
            <a:endParaRPr lang="tr-TR" sz="1700" u="sng" dirty="0" smtClean="0">
              <a:latin typeface="Comic Sans MS" pitchFamily="66" charset="0"/>
            </a:endParaRPr>
          </a:p>
          <a:p>
            <a:pPr marL="285750" indent="-285750">
              <a:buFont typeface="Arial" pitchFamily="34" charset="0"/>
              <a:buChar char="•"/>
            </a:pPr>
            <a:r>
              <a:rPr lang="tr-TR" sz="1700" dirty="0" smtClean="0">
                <a:latin typeface="Comic Sans MS" pitchFamily="66" charset="0"/>
              </a:rPr>
              <a:t>Bilgisayar karşısında gereğinden fazla zaman geçirmek, göz-beden ve zihinsel sağlığımızı tehdit eder. Sosyal yönümüz zayıflar.</a:t>
            </a:r>
          </a:p>
          <a:p>
            <a:pPr marL="285750" indent="-285750">
              <a:buFont typeface="Arial" pitchFamily="34" charset="0"/>
              <a:buChar char="•"/>
            </a:pPr>
            <a:r>
              <a:rPr lang="tr-TR" sz="1700" dirty="0" smtClean="0">
                <a:latin typeface="Comic Sans MS" pitchFamily="66" charset="0"/>
              </a:rPr>
              <a:t>Taşıtları kuralsız kullanmak can kayıplarına yol açar.</a:t>
            </a:r>
          </a:p>
          <a:p>
            <a:pPr marL="285750" indent="-285750">
              <a:buFont typeface="Arial" pitchFamily="34" charset="0"/>
              <a:buChar char="•"/>
            </a:pPr>
            <a:r>
              <a:rPr lang="tr-TR" sz="1700" dirty="0" smtClean="0">
                <a:latin typeface="Comic Sans MS" pitchFamily="66" charset="0"/>
              </a:rPr>
              <a:t>Teknolojik aletleri israfa kaçacak şekilde kullanmak toprağı, suyu ve havayı kirletir.</a:t>
            </a:r>
          </a:p>
          <a:p>
            <a:pPr marL="285750" indent="-285750">
              <a:buFont typeface="Arial" pitchFamily="34" charset="0"/>
              <a:buChar char="•"/>
            </a:pPr>
            <a:r>
              <a:rPr lang="tr-TR" sz="1700" dirty="0" smtClean="0">
                <a:latin typeface="Comic Sans MS" pitchFamily="66" charset="0"/>
              </a:rPr>
              <a:t>Elektronik aletleri doğru kullanmamak ölümcül kazalara neden olabilir.</a:t>
            </a:r>
          </a:p>
          <a:p>
            <a:pPr marL="285750" indent="-285750">
              <a:buFont typeface="Arial" pitchFamily="34" charset="0"/>
              <a:buChar char="•"/>
            </a:pPr>
            <a:r>
              <a:rPr lang="tr-TR" sz="1700" dirty="0" smtClean="0">
                <a:latin typeface="Comic Sans MS" pitchFamily="66" charset="0"/>
              </a:rPr>
              <a:t>Yapılan yollar ve şehirleşme doğaya zarar verebilir.</a:t>
            </a:r>
          </a:p>
          <a:p>
            <a:pPr marL="285750" indent="-285750">
              <a:buFont typeface="Arial" pitchFamily="34" charset="0"/>
              <a:buChar char="•"/>
            </a:pPr>
            <a:r>
              <a:rPr lang="tr-TR" sz="1700" dirty="0" smtClean="0">
                <a:latin typeface="Comic Sans MS" pitchFamily="66" charset="0"/>
              </a:rPr>
              <a:t>Fabrika atıkları çevre kirliliğine neden olur. Bu da küresel ısınmaya yol açar.</a:t>
            </a:r>
            <a:endParaRPr lang="tr-TR" sz="1700" dirty="0">
              <a:latin typeface="Comic Sans MS" pitchFamily="66" charset="0"/>
            </a:endParaRPr>
          </a:p>
        </p:txBody>
      </p:sp>
      <p:cxnSp>
        <p:nvCxnSpPr>
          <p:cNvPr id="7" name="Düz Bağlayıcı 6"/>
          <p:cNvCxnSpPr>
            <a:stCxn id="2" idx="2"/>
          </p:cNvCxnSpPr>
          <p:nvPr/>
        </p:nvCxnSpPr>
        <p:spPr>
          <a:xfrm>
            <a:off x="4573960" y="808038"/>
            <a:ext cx="70048" cy="604996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3201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barn(inVertical)">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wipe(down)">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2000"/>
                                        <p:tgtEl>
                                          <p:spTgt spid="3">
                                            <p:txEl>
                                              <p:pRg st="4" end="4"/>
                                            </p:txEl>
                                          </p:spTgt>
                                        </p:tgtEl>
                                      </p:cBhvr>
                                    </p:animEffect>
                                    <p:anim calcmode="lin" valueType="num">
                                      <p:cBhvr>
                                        <p:cTn id="4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2" end="2"/>
                                            </p:txEl>
                                          </p:spTgt>
                                        </p:tgtEl>
                                        <p:attrNameLst>
                                          <p:attrName>style.visibility</p:attrName>
                                        </p:attrNameLst>
                                      </p:cBhvr>
                                      <p:to>
                                        <p:strVal val="visible"/>
                                      </p:to>
                                    </p:set>
                                    <p:animEffect transition="in" filter="fade">
                                      <p:cBhvr>
                                        <p:cTn id="52" dur="500"/>
                                        <p:tgtEl>
                                          <p:spTgt spid="5">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nodeType="clickEffect">
                                  <p:stCondLst>
                                    <p:cond delay="0"/>
                                  </p:stCondLst>
                                  <p:childTnLst>
                                    <p:set>
                                      <p:cBhvr>
                                        <p:cTn id="56" dur="1" fill="hold">
                                          <p:stCondLst>
                                            <p:cond delay="0"/>
                                          </p:stCondLst>
                                        </p:cTn>
                                        <p:tgtEl>
                                          <p:spTgt spid="5">
                                            <p:txEl>
                                              <p:pRg st="3" end="3"/>
                                            </p:txEl>
                                          </p:spTgt>
                                        </p:tgtEl>
                                        <p:attrNameLst>
                                          <p:attrName>style.visibility</p:attrName>
                                        </p:attrNameLst>
                                      </p:cBhvr>
                                      <p:to>
                                        <p:strVal val="visible"/>
                                      </p:to>
                                    </p:set>
                                    <p:animEffect transition="in" filter="fade">
                                      <p:cBhvr>
                                        <p:cTn id="57" dur="2000"/>
                                        <p:tgtEl>
                                          <p:spTgt spid="5">
                                            <p:txEl>
                                              <p:pRg st="3" end="3"/>
                                            </p:txEl>
                                          </p:spTgt>
                                        </p:tgtEl>
                                      </p:cBhvr>
                                    </p:animEffect>
                                    <p:anim calcmode="lin" valueType="num">
                                      <p:cBhvr>
                                        <p:cTn id="58" dur="2000" fill="hold"/>
                                        <p:tgtEl>
                                          <p:spTgt spid="5">
                                            <p:txEl>
                                              <p:pRg st="3" end="3"/>
                                            </p:txEl>
                                          </p:spTgt>
                                        </p:tgtEl>
                                        <p:attrNameLst>
                                          <p:attrName>ppt_w</p:attrName>
                                        </p:attrNameLst>
                                      </p:cBhvr>
                                      <p:tavLst>
                                        <p:tav tm="0" fmla="#ppt_w*sin(2.5*pi*$)">
                                          <p:val>
                                            <p:fltVal val="0"/>
                                          </p:val>
                                        </p:tav>
                                        <p:tav tm="100000">
                                          <p:val>
                                            <p:fltVal val="1"/>
                                          </p:val>
                                        </p:tav>
                                      </p:tavLst>
                                    </p:anim>
                                    <p:anim calcmode="lin" valueType="num">
                                      <p:cBhvr>
                                        <p:cTn id="59" dur="20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nodeType="clickEffect">
                                  <p:stCondLst>
                                    <p:cond delay="0"/>
                                  </p:stCondLst>
                                  <p:childTnLst>
                                    <p:set>
                                      <p:cBhvr>
                                        <p:cTn id="63" dur="1" fill="hold">
                                          <p:stCondLst>
                                            <p:cond delay="0"/>
                                          </p:stCondLst>
                                        </p:cTn>
                                        <p:tgtEl>
                                          <p:spTgt spid="5">
                                            <p:txEl>
                                              <p:pRg st="4" end="4"/>
                                            </p:txEl>
                                          </p:spTgt>
                                        </p:tgtEl>
                                        <p:attrNameLst>
                                          <p:attrName>style.visibility</p:attrName>
                                        </p:attrNameLst>
                                      </p:cBhvr>
                                      <p:to>
                                        <p:strVal val="visible"/>
                                      </p:to>
                                    </p:set>
                                    <p:animEffect transition="in" filter="wipe(down)">
                                      <p:cBhvr>
                                        <p:cTn id="64" dur="580">
                                          <p:stCondLst>
                                            <p:cond delay="0"/>
                                          </p:stCondLst>
                                        </p:cTn>
                                        <p:tgtEl>
                                          <p:spTgt spid="5">
                                            <p:txEl>
                                              <p:pRg st="4" end="4"/>
                                            </p:txEl>
                                          </p:spTgt>
                                        </p:tgtEl>
                                      </p:cBhvr>
                                    </p:animEffect>
                                    <p:anim calcmode="lin" valueType="num">
                                      <p:cBhvr>
                                        <p:cTn id="65"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5">
                                            <p:txEl>
                                              <p:pRg st="4" end="4"/>
                                            </p:txEl>
                                          </p:spTgt>
                                        </p:tgtEl>
                                      </p:cBhvr>
                                      <p:to x="100000" y="60000"/>
                                    </p:animScale>
                                    <p:animScale>
                                      <p:cBhvr>
                                        <p:cTn id="71" dur="166" decel="50000">
                                          <p:stCondLst>
                                            <p:cond delay="676"/>
                                          </p:stCondLst>
                                        </p:cTn>
                                        <p:tgtEl>
                                          <p:spTgt spid="5">
                                            <p:txEl>
                                              <p:pRg st="4" end="4"/>
                                            </p:txEl>
                                          </p:spTgt>
                                        </p:tgtEl>
                                      </p:cBhvr>
                                      <p:to x="100000" y="100000"/>
                                    </p:animScale>
                                    <p:animScale>
                                      <p:cBhvr>
                                        <p:cTn id="72" dur="26">
                                          <p:stCondLst>
                                            <p:cond delay="1312"/>
                                          </p:stCondLst>
                                        </p:cTn>
                                        <p:tgtEl>
                                          <p:spTgt spid="5">
                                            <p:txEl>
                                              <p:pRg st="4" end="4"/>
                                            </p:txEl>
                                          </p:spTgt>
                                        </p:tgtEl>
                                      </p:cBhvr>
                                      <p:to x="100000" y="80000"/>
                                    </p:animScale>
                                    <p:animScale>
                                      <p:cBhvr>
                                        <p:cTn id="73" dur="166" decel="50000">
                                          <p:stCondLst>
                                            <p:cond delay="1338"/>
                                          </p:stCondLst>
                                        </p:cTn>
                                        <p:tgtEl>
                                          <p:spTgt spid="5">
                                            <p:txEl>
                                              <p:pRg st="4" end="4"/>
                                            </p:txEl>
                                          </p:spTgt>
                                        </p:tgtEl>
                                      </p:cBhvr>
                                      <p:to x="100000" y="100000"/>
                                    </p:animScale>
                                    <p:animScale>
                                      <p:cBhvr>
                                        <p:cTn id="74" dur="26">
                                          <p:stCondLst>
                                            <p:cond delay="1642"/>
                                          </p:stCondLst>
                                        </p:cTn>
                                        <p:tgtEl>
                                          <p:spTgt spid="5">
                                            <p:txEl>
                                              <p:pRg st="4" end="4"/>
                                            </p:txEl>
                                          </p:spTgt>
                                        </p:tgtEl>
                                      </p:cBhvr>
                                      <p:to x="100000" y="90000"/>
                                    </p:animScale>
                                    <p:animScale>
                                      <p:cBhvr>
                                        <p:cTn id="75" dur="166" decel="50000">
                                          <p:stCondLst>
                                            <p:cond delay="1668"/>
                                          </p:stCondLst>
                                        </p:cTn>
                                        <p:tgtEl>
                                          <p:spTgt spid="5">
                                            <p:txEl>
                                              <p:pRg st="4" end="4"/>
                                            </p:txEl>
                                          </p:spTgt>
                                        </p:tgtEl>
                                      </p:cBhvr>
                                      <p:to x="100000" y="100000"/>
                                    </p:animScale>
                                    <p:animScale>
                                      <p:cBhvr>
                                        <p:cTn id="76" dur="26">
                                          <p:stCondLst>
                                            <p:cond delay="1808"/>
                                          </p:stCondLst>
                                        </p:cTn>
                                        <p:tgtEl>
                                          <p:spTgt spid="5">
                                            <p:txEl>
                                              <p:pRg st="4" end="4"/>
                                            </p:txEl>
                                          </p:spTgt>
                                        </p:tgtEl>
                                      </p:cBhvr>
                                      <p:to x="100000" y="95000"/>
                                    </p:animScale>
                                    <p:animScale>
                                      <p:cBhvr>
                                        <p:cTn id="77" dur="166" decel="50000">
                                          <p:stCondLst>
                                            <p:cond delay="1834"/>
                                          </p:stCondLst>
                                        </p:cTn>
                                        <p:tgtEl>
                                          <p:spTgt spid="5">
                                            <p:txEl>
                                              <p:pRg st="4" end="4"/>
                                            </p:txEl>
                                          </p:spTgt>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5">
                                            <p:txEl>
                                              <p:pRg st="5" end="5"/>
                                            </p:txEl>
                                          </p:spTgt>
                                        </p:tgtEl>
                                        <p:attrNameLst>
                                          <p:attrName>style.visibility</p:attrName>
                                        </p:attrNameLst>
                                      </p:cBhvr>
                                      <p:to>
                                        <p:strVal val="visible"/>
                                      </p:to>
                                    </p:set>
                                    <p:anim calcmode="lin" valueType="num">
                                      <p:cBhvr>
                                        <p:cTn id="8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8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84" dur="500"/>
                                        <p:tgtEl>
                                          <p:spTgt spid="5">
                                            <p:txEl>
                                              <p:pRg st="5" end="5"/>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5">
                                            <p:txEl>
                                              <p:pRg st="6" end="6"/>
                                            </p:txEl>
                                          </p:spTgt>
                                        </p:tgtEl>
                                        <p:attrNameLst>
                                          <p:attrName>style.visibility</p:attrName>
                                        </p:attrNameLst>
                                      </p:cBhvr>
                                      <p:to>
                                        <p:strVal val="visible"/>
                                      </p:to>
                                    </p:set>
                                    <p:animEffect transition="in" filter="wipe(down)">
                                      <p:cBhvr>
                                        <p:cTn id="89" dur="500"/>
                                        <p:tgtEl>
                                          <p:spTgt spid="5">
                                            <p:txEl>
                                              <p:pRg st="6" end="6"/>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ntr" presetSubtype="32" fill="hold" nodeType="clickEffect">
                                  <p:stCondLst>
                                    <p:cond delay="0"/>
                                  </p:stCondLst>
                                  <p:childTnLst>
                                    <p:set>
                                      <p:cBhvr>
                                        <p:cTn id="93" dur="1" fill="hold">
                                          <p:stCondLst>
                                            <p:cond delay="0"/>
                                          </p:stCondLst>
                                        </p:cTn>
                                        <p:tgtEl>
                                          <p:spTgt spid="5">
                                            <p:txEl>
                                              <p:pRg st="7" end="7"/>
                                            </p:txEl>
                                          </p:spTgt>
                                        </p:tgtEl>
                                        <p:attrNameLst>
                                          <p:attrName>style.visibility</p:attrName>
                                        </p:attrNameLst>
                                      </p:cBhvr>
                                      <p:to>
                                        <p:strVal val="visible"/>
                                      </p:to>
                                    </p:set>
                                    <p:animEffect transition="in" filter="circle(out)">
                                      <p:cBhvr>
                                        <p:cTn id="94"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latin typeface="Comic Sans MS" pitchFamily="66" charset="0"/>
              </a:rPr>
              <a:t>PROF. DR. GAZİ </a:t>
            </a:r>
            <a:r>
              <a:rPr lang="tr-TR" b="1" dirty="0" smtClean="0">
                <a:latin typeface="Comic Sans MS" pitchFamily="66" charset="0"/>
              </a:rPr>
              <a:t>YAŞARGİL (1925-  )</a:t>
            </a:r>
            <a:endParaRPr lang="tr-TR" dirty="0">
              <a:latin typeface="Comic Sans MS" pitchFamily="66" charset="0"/>
            </a:endParaRPr>
          </a:p>
        </p:txBody>
      </p:sp>
      <p:sp>
        <p:nvSpPr>
          <p:cNvPr id="3" name="İçerik Yer Tutucusu 2"/>
          <p:cNvSpPr>
            <a:spLocks noGrp="1"/>
          </p:cNvSpPr>
          <p:nvPr>
            <p:ph sz="quarter" idx="13"/>
          </p:nvPr>
        </p:nvSpPr>
        <p:spPr>
          <a:xfrm>
            <a:off x="179512" y="1556792"/>
            <a:ext cx="4176464" cy="4248472"/>
          </a:xfrm>
        </p:spPr>
        <p:txBody>
          <a:bodyPr/>
          <a:lstStyle/>
          <a:p>
            <a:pPr marL="0" indent="0">
              <a:buNone/>
            </a:pPr>
            <a:r>
              <a:rPr lang="tr-TR" dirty="0">
                <a:latin typeface="Comic Sans MS" pitchFamily="66" charset="0"/>
              </a:rPr>
              <a:t>Beyin ve sinir sistemleri üzerine yaptığı çalışmalarla tıp alanında çok önemli buluşlar </a:t>
            </a:r>
            <a:r>
              <a:rPr lang="tr-TR" dirty="0" smtClean="0">
                <a:latin typeface="Comic Sans MS" pitchFamily="66" charset="0"/>
              </a:rPr>
              <a:t>gerçekleştiren Türk </a:t>
            </a:r>
            <a:r>
              <a:rPr lang="tr-TR" dirty="0">
                <a:latin typeface="Comic Sans MS" pitchFamily="66" charset="0"/>
              </a:rPr>
              <a:t>bilim adamıdır. Mikro cerrahiyi beyinle ilgili hastalıklarda uygulayarak çok zor ve hassas bölgelerdeki tümörlerin alınabileceğini kanıtlamıştır. Bu başarılarından dolayı</a:t>
            </a:r>
            <a:r>
              <a:rPr lang="tr-TR" b="1" dirty="0">
                <a:latin typeface="Comic Sans MS" pitchFamily="66" charset="0"/>
              </a:rPr>
              <a:t> Dünya Beyin Cerrahları Birliği</a:t>
            </a:r>
            <a:r>
              <a:rPr lang="tr-TR" dirty="0">
                <a:latin typeface="Comic Sans MS" pitchFamily="66" charset="0"/>
              </a:rPr>
              <a:t> tarafından</a:t>
            </a:r>
            <a:r>
              <a:rPr lang="tr-TR" b="1" dirty="0">
                <a:latin typeface="Comic Sans MS" pitchFamily="66" charset="0"/>
              </a:rPr>
              <a:t> "yüzyılın adamı"</a:t>
            </a:r>
            <a:r>
              <a:rPr lang="tr-TR" dirty="0">
                <a:latin typeface="Comic Sans MS" pitchFamily="66" charset="0"/>
              </a:rPr>
              <a:t> seçilmiştir.</a:t>
            </a:r>
          </a:p>
        </p:txBody>
      </p:sp>
      <p:pic>
        <p:nvPicPr>
          <p:cNvPr id="26626" name="Picture 2" descr="http://www.bilgiustam.com/resimler/2013/06/3968_yasargi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700808"/>
            <a:ext cx="3600400" cy="3978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8591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26626"/>
                                        </p:tgtEl>
                                        <p:attrNameLst>
                                          <p:attrName>style.visibility</p:attrName>
                                        </p:attrNameLst>
                                      </p:cBhvr>
                                      <p:to>
                                        <p:strVal val="visible"/>
                                      </p:to>
                                    </p:set>
                                    <p:animEffect transition="in" filter="circle(out)">
                                      <p:cBhvr>
                                        <p:cTn id="16" dur="2000"/>
                                        <p:tgtEl>
                                          <p:spTgt spid="26626"/>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 by="(-#ppt_w*2)" calcmode="lin" valueType="num">
                                      <p:cBhvr rctx="PPT">
                                        <p:cTn id="21" dur="500" autoRev="1" fill="hold">
                                          <p:stCondLst>
                                            <p:cond delay="0"/>
                                          </p:stCondLst>
                                        </p:cTn>
                                        <p:tgtEl>
                                          <p:spTgt spid="3">
                                            <p:txEl>
                                              <p:pRg st="0" end="0"/>
                                            </p:txEl>
                                          </p:spTgt>
                                        </p:tgtEl>
                                        <p:attrNameLst>
                                          <p:attrName>ppt_w</p:attrName>
                                        </p:attrNameLst>
                                      </p:cBhvr>
                                    </p:anim>
                                    <p:anim by="(#ppt_w*0.50)" calcmode="lin" valueType="num">
                                      <p:cBhvr>
                                        <p:cTn id="22" dur="500" decel="50000" autoRev="1" fill="hold">
                                          <p:stCondLst>
                                            <p:cond delay="0"/>
                                          </p:stCondLst>
                                        </p:cTn>
                                        <p:tgtEl>
                                          <p:spTgt spid="3">
                                            <p:txEl>
                                              <p:pRg st="0" end="0"/>
                                            </p:txEl>
                                          </p:spTgt>
                                        </p:tgtEl>
                                        <p:attrNameLst>
                                          <p:attrName>ppt_x</p:attrName>
                                        </p:attrNameLst>
                                      </p:cBhvr>
                                    </p:anim>
                                    <p:anim from="(-#ppt_h/2)" to="(#ppt_y)" calcmode="lin" valueType="num">
                                      <p:cBhvr>
                                        <p:cTn id="23" dur="1000" fill="hold">
                                          <p:stCondLst>
                                            <p:cond delay="0"/>
                                          </p:stCondLst>
                                        </p:cTn>
                                        <p:tgtEl>
                                          <p:spTgt spid="3">
                                            <p:txEl>
                                              <p:pRg st="0" end="0"/>
                                            </p:txEl>
                                          </p:spTgt>
                                        </p:tgtEl>
                                        <p:attrNameLst>
                                          <p:attrName>ppt_y</p:attrName>
                                        </p:attrNameLst>
                                      </p:cBhvr>
                                    </p:anim>
                                    <p:animRot by="21600000">
                                      <p:cBhvr>
                                        <p:cTn id="24"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latin typeface="Comic Sans MS" pitchFamily="66" charset="0"/>
              </a:rPr>
              <a:t>PROF. DR. MEHMET ÖZ</a:t>
            </a:r>
            <a:endParaRPr lang="tr-TR" dirty="0">
              <a:latin typeface="Comic Sans MS" pitchFamily="66" charset="0"/>
            </a:endParaRPr>
          </a:p>
        </p:txBody>
      </p:sp>
      <p:sp>
        <p:nvSpPr>
          <p:cNvPr id="3" name="İçerik Yer Tutucusu 2"/>
          <p:cNvSpPr>
            <a:spLocks noGrp="1"/>
          </p:cNvSpPr>
          <p:nvPr>
            <p:ph sz="quarter" idx="13"/>
          </p:nvPr>
        </p:nvSpPr>
        <p:spPr>
          <a:xfrm>
            <a:off x="107504" y="1628800"/>
            <a:ext cx="4392488" cy="4114800"/>
          </a:xfrm>
        </p:spPr>
        <p:txBody>
          <a:bodyPr/>
          <a:lstStyle/>
          <a:p>
            <a:pPr marL="0" indent="0">
              <a:buNone/>
            </a:pPr>
            <a:r>
              <a:rPr lang="tr-TR" b="1" dirty="0">
                <a:latin typeface="Comic Sans MS" pitchFamily="66" charset="0"/>
              </a:rPr>
              <a:t>Mehmet Öz</a:t>
            </a:r>
            <a:r>
              <a:rPr lang="tr-TR" dirty="0">
                <a:latin typeface="Comic Sans MS" pitchFamily="66" charset="0"/>
              </a:rPr>
              <a:t> (d. 11 Haziran 1960, Cleveland), </a:t>
            </a:r>
            <a:r>
              <a:rPr lang="tr-TR" dirty="0" smtClean="0">
                <a:latin typeface="Comic Sans MS" pitchFamily="66" charset="0"/>
              </a:rPr>
              <a:t>Türk-ABD'li hekim </a:t>
            </a:r>
            <a:r>
              <a:rPr lang="tr-TR" dirty="0">
                <a:latin typeface="Comic Sans MS" pitchFamily="66" charset="0"/>
              </a:rPr>
              <a:t>ve sunucu. Columbia Üniversitesi’nde başkan yardımcısı ve cerrahi profesörü. Halen New York </a:t>
            </a:r>
            <a:r>
              <a:rPr lang="tr-TR" dirty="0" err="1">
                <a:latin typeface="Comic Sans MS" pitchFamily="66" charset="0"/>
              </a:rPr>
              <a:t>Presbyterian</a:t>
            </a:r>
            <a:r>
              <a:rPr lang="tr-TR" dirty="0">
                <a:latin typeface="Comic Sans MS" pitchFamily="66" charset="0"/>
              </a:rPr>
              <a:t> Hastanesi’nde Kalp ve Damar Enstitüsü ve Tamamlayıcı İlaç Programını yönetiyor.</a:t>
            </a:r>
          </a:p>
        </p:txBody>
      </p:sp>
      <p:pic>
        <p:nvPicPr>
          <p:cNvPr id="27650" name="Picture 2" descr="http://www.diyettr.com/wp-content/uploads/2015/03/dr-o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1772816"/>
            <a:ext cx="4528628"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5626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7650"/>
                                        </p:tgtEl>
                                        <p:attrNameLst>
                                          <p:attrName>style.visibility</p:attrName>
                                        </p:attrNameLst>
                                      </p:cBhvr>
                                      <p:to>
                                        <p:strVal val="visible"/>
                                      </p:to>
                                    </p:set>
                                    <p:animEffect transition="in" filter="circle(in)">
                                      <p:cBhvr>
                                        <p:cTn id="16" dur="2000"/>
                                        <p:tgtEl>
                                          <p:spTgt spid="27650"/>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 by="(-#ppt_w*2)" calcmode="lin" valueType="num">
                                      <p:cBhvr rctx="PPT">
                                        <p:cTn id="21" dur="500" autoRev="1" fill="hold">
                                          <p:stCondLst>
                                            <p:cond delay="0"/>
                                          </p:stCondLst>
                                        </p:cTn>
                                        <p:tgtEl>
                                          <p:spTgt spid="3">
                                            <p:txEl>
                                              <p:pRg st="0" end="0"/>
                                            </p:txEl>
                                          </p:spTgt>
                                        </p:tgtEl>
                                        <p:attrNameLst>
                                          <p:attrName>ppt_w</p:attrName>
                                        </p:attrNameLst>
                                      </p:cBhvr>
                                    </p:anim>
                                    <p:anim by="(#ppt_w*0.50)" calcmode="lin" valueType="num">
                                      <p:cBhvr>
                                        <p:cTn id="22" dur="500" decel="50000" autoRev="1" fill="hold">
                                          <p:stCondLst>
                                            <p:cond delay="0"/>
                                          </p:stCondLst>
                                        </p:cTn>
                                        <p:tgtEl>
                                          <p:spTgt spid="3">
                                            <p:txEl>
                                              <p:pRg st="0" end="0"/>
                                            </p:txEl>
                                          </p:spTgt>
                                        </p:tgtEl>
                                        <p:attrNameLst>
                                          <p:attrName>ppt_x</p:attrName>
                                        </p:attrNameLst>
                                      </p:cBhvr>
                                    </p:anim>
                                    <p:anim from="(-#ppt_h/2)" to="(#ppt_y)" calcmode="lin" valueType="num">
                                      <p:cBhvr>
                                        <p:cTn id="23" dur="1000" fill="hold">
                                          <p:stCondLst>
                                            <p:cond delay="0"/>
                                          </p:stCondLst>
                                        </p:cTn>
                                        <p:tgtEl>
                                          <p:spTgt spid="3">
                                            <p:txEl>
                                              <p:pRg st="0" end="0"/>
                                            </p:txEl>
                                          </p:spTgt>
                                        </p:tgtEl>
                                        <p:attrNameLst>
                                          <p:attrName>ppt_y</p:attrName>
                                        </p:attrNameLst>
                                      </p:cBhvr>
                                    </p:anim>
                                    <p:animRot by="21600000">
                                      <p:cBhvr>
                                        <p:cTn id="24"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116632"/>
            <a:ext cx="7924800" cy="782960"/>
          </a:xfrm>
        </p:spPr>
        <p:txBody>
          <a:bodyPr/>
          <a:lstStyle/>
          <a:p>
            <a:r>
              <a:rPr lang="tr-TR" b="1" dirty="0">
                <a:latin typeface="Comic Sans MS" pitchFamily="66" charset="0"/>
              </a:rPr>
              <a:t>PROF. DR. OKTAY SİNANOĞLU</a:t>
            </a:r>
            <a:endParaRPr lang="tr-TR" dirty="0">
              <a:latin typeface="Comic Sans MS" pitchFamily="66" charset="0"/>
            </a:endParaRPr>
          </a:p>
        </p:txBody>
      </p:sp>
      <p:sp>
        <p:nvSpPr>
          <p:cNvPr id="3" name="İçerik Yer Tutucusu 2"/>
          <p:cNvSpPr>
            <a:spLocks noGrp="1"/>
          </p:cNvSpPr>
          <p:nvPr>
            <p:ph sz="quarter" idx="13"/>
          </p:nvPr>
        </p:nvSpPr>
        <p:spPr>
          <a:xfrm>
            <a:off x="179512" y="1052053"/>
            <a:ext cx="4464496" cy="4681204"/>
          </a:xfrm>
        </p:spPr>
        <p:txBody>
          <a:bodyPr>
            <a:normAutofit/>
          </a:bodyPr>
          <a:lstStyle/>
          <a:p>
            <a:pPr marL="0" indent="0">
              <a:buNone/>
            </a:pPr>
            <a:r>
              <a:rPr lang="tr-TR" dirty="0">
                <a:latin typeface="Comic Sans MS" pitchFamily="66" charset="0"/>
              </a:rPr>
              <a:t>1935 yılında doğan Oktay Sinanoğlu kimya ve biyoloji alanında çalışmaları bulunan bilim insanımızdır. 50 yıldır çözülemeyen bir matematik kuramını bilim dünyasına kazandırarak 28 yaşında profesör unvanını aldı</a:t>
            </a:r>
            <a:r>
              <a:rPr lang="tr-TR" dirty="0" smtClean="0">
                <a:latin typeface="Comic Sans MS" pitchFamily="66" charset="0"/>
              </a:rPr>
              <a:t>.</a:t>
            </a:r>
          </a:p>
          <a:p>
            <a:pPr marL="0" indent="0">
              <a:buNone/>
            </a:pPr>
            <a:r>
              <a:rPr lang="tr-TR" dirty="0" smtClean="0">
                <a:latin typeface="Comic Sans MS" pitchFamily="66" charset="0"/>
              </a:rPr>
              <a:t>Böylece dünyada profesör olan en genç kişi unvanını da elinde bulunduruyor.</a:t>
            </a:r>
          </a:p>
          <a:p>
            <a:pPr marL="0" indent="0">
              <a:buNone/>
            </a:pPr>
            <a:r>
              <a:rPr lang="tr-TR" dirty="0">
                <a:latin typeface="Comic Sans MS" pitchFamily="66" charset="0"/>
              </a:rPr>
              <a:t>Dünyada yeni kurulmaya başlayan moleküler </a:t>
            </a:r>
            <a:r>
              <a:rPr lang="tr-TR" dirty="0" smtClean="0">
                <a:latin typeface="Comic Sans MS" pitchFamily="66" charset="0"/>
              </a:rPr>
              <a:t>biyoloji dalının </a:t>
            </a:r>
            <a:r>
              <a:rPr lang="tr-TR" dirty="0">
                <a:latin typeface="Comic Sans MS" pitchFamily="66" charset="0"/>
              </a:rPr>
              <a:t>ilk profesörlerinden biri oldu. DNA sarmalının çözelti içinde o biçimde nasıl durduğuna açıklama getirdi. Dünyanın pek çok yerinde buluşları ve </a:t>
            </a:r>
            <a:r>
              <a:rPr lang="tr-TR" dirty="0" smtClean="0">
                <a:latin typeface="Comic Sans MS" pitchFamily="66" charset="0"/>
              </a:rPr>
              <a:t>kuramları ile </a:t>
            </a:r>
            <a:r>
              <a:rPr lang="tr-TR" dirty="0">
                <a:latin typeface="Comic Sans MS" pitchFamily="66" charset="0"/>
              </a:rPr>
              <a:t>ilgili konferanslar verdi.</a:t>
            </a:r>
          </a:p>
        </p:txBody>
      </p:sp>
      <p:pic>
        <p:nvPicPr>
          <p:cNvPr id="28676" name="Picture 4" descr="http://static.ideefixe.com/images/242/242108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1196752"/>
            <a:ext cx="2349146" cy="3649069"/>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http://www.yazangenclik.com/wp-content/uploads/2014/10/oktay_sinanoglu_231008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983" y="4943475"/>
            <a:ext cx="2857500"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6194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28676"/>
                                        </p:tgtEl>
                                        <p:attrNameLst>
                                          <p:attrName>style.visibility</p:attrName>
                                        </p:attrNameLst>
                                      </p:cBhvr>
                                      <p:to>
                                        <p:strVal val="visible"/>
                                      </p:to>
                                    </p:set>
                                    <p:animEffect transition="in" filter="circle(out)">
                                      <p:cBhvr>
                                        <p:cTn id="16" dur="2000"/>
                                        <p:tgtEl>
                                          <p:spTgt spid="2867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28678"/>
                                        </p:tgtEl>
                                        <p:attrNameLst>
                                          <p:attrName>style.visibility</p:attrName>
                                        </p:attrNameLst>
                                      </p:cBhvr>
                                      <p:to>
                                        <p:strVal val="visible"/>
                                      </p:to>
                                    </p:set>
                                    <p:animEffect transition="in" filter="circle(out)">
                                      <p:cBhvr>
                                        <p:cTn id="21" dur="2000"/>
                                        <p:tgtEl>
                                          <p:spTgt spid="28678"/>
                                        </p:tgtEl>
                                      </p:cBhvr>
                                    </p:animEffec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3">
                                            <p:txEl>
                                              <p:pRg st="0" end="0"/>
                                            </p:txEl>
                                          </p:spTgt>
                                        </p:tgtEl>
                                        <p:attrNameLst>
                                          <p:attrName>style.visibility</p:attrName>
                                        </p:attrNameLst>
                                      </p:cBhvr>
                                      <p:to>
                                        <p:strVal val="visible"/>
                                      </p:to>
                                    </p:set>
                                    <p:anim by="(-#ppt_w*2)" calcmode="lin" valueType="num">
                                      <p:cBhvr rctx="PPT">
                                        <p:cTn id="26" dur="500" autoRev="1" fill="hold">
                                          <p:stCondLst>
                                            <p:cond delay="0"/>
                                          </p:stCondLst>
                                        </p:cTn>
                                        <p:tgtEl>
                                          <p:spTgt spid="3">
                                            <p:txEl>
                                              <p:pRg st="0" end="0"/>
                                            </p:txEl>
                                          </p:spTgt>
                                        </p:tgtEl>
                                        <p:attrNameLst>
                                          <p:attrName>ppt_w</p:attrName>
                                        </p:attrNameLst>
                                      </p:cBhvr>
                                    </p:anim>
                                    <p:anim by="(#ppt_w*0.50)" calcmode="lin" valueType="num">
                                      <p:cBhvr>
                                        <p:cTn id="27" dur="500" decel="50000" autoRev="1" fill="hold">
                                          <p:stCondLst>
                                            <p:cond delay="0"/>
                                          </p:stCondLst>
                                        </p:cTn>
                                        <p:tgtEl>
                                          <p:spTgt spid="3">
                                            <p:txEl>
                                              <p:pRg st="0" end="0"/>
                                            </p:txEl>
                                          </p:spTgt>
                                        </p:tgtEl>
                                        <p:attrNameLst>
                                          <p:attrName>ppt_x</p:attrName>
                                        </p:attrNameLst>
                                      </p:cBhvr>
                                    </p:anim>
                                    <p:anim from="(-#ppt_h/2)" to="(#ppt_y)" calcmode="lin" valueType="num">
                                      <p:cBhvr>
                                        <p:cTn id="28" dur="1000" fill="hold">
                                          <p:stCondLst>
                                            <p:cond delay="0"/>
                                          </p:stCondLst>
                                        </p:cTn>
                                        <p:tgtEl>
                                          <p:spTgt spid="3">
                                            <p:txEl>
                                              <p:pRg st="0" end="0"/>
                                            </p:txEl>
                                          </p:spTgt>
                                        </p:tgtEl>
                                        <p:attrNameLst>
                                          <p:attrName>ppt_y</p:attrName>
                                        </p:attrNameLst>
                                      </p:cBhvr>
                                    </p:anim>
                                    <p:animRot by="21600000">
                                      <p:cBhvr>
                                        <p:cTn id="29" dur="1000" fill="hold">
                                          <p:stCondLst>
                                            <p:cond delay="0"/>
                                          </p:stCondLst>
                                        </p:cTn>
                                        <p:tgtEl>
                                          <p:spTgt spid="3">
                                            <p:txEl>
                                              <p:pRg st="0" end="0"/>
                                            </p:txEl>
                                          </p:spTgt>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56" presetClass="entr" presetSubtype="0" fill="hold" grpId="0" nodeType="clickEffect">
                                  <p:stCondLst>
                                    <p:cond delay="0"/>
                                  </p:stCondLst>
                                  <p:iterate type="lt">
                                    <p:tmPct val="10000"/>
                                  </p:iterate>
                                  <p:childTnLst>
                                    <p:set>
                                      <p:cBhvr>
                                        <p:cTn id="33" dur="1" fill="hold">
                                          <p:stCondLst>
                                            <p:cond delay="0"/>
                                          </p:stCondLst>
                                        </p:cTn>
                                        <p:tgtEl>
                                          <p:spTgt spid="3">
                                            <p:txEl>
                                              <p:pRg st="1" end="1"/>
                                            </p:txEl>
                                          </p:spTgt>
                                        </p:tgtEl>
                                        <p:attrNameLst>
                                          <p:attrName>style.visibility</p:attrName>
                                        </p:attrNameLst>
                                      </p:cBhvr>
                                      <p:to>
                                        <p:strVal val="visible"/>
                                      </p:to>
                                    </p:set>
                                    <p:anim by="(-#ppt_w*2)" calcmode="lin" valueType="num">
                                      <p:cBhvr rctx="PPT">
                                        <p:cTn id="34" dur="500" autoRev="1" fill="hold">
                                          <p:stCondLst>
                                            <p:cond delay="0"/>
                                          </p:stCondLst>
                                        </p:cTn>
                                        <p:tgtEl>
                                          <p:spTgt spid="3">
                                            <p:txEl>
                                              <p:pRg st="1" end="1"/>
                                            </p:txEl>
                                          </p:spTgt>
                                        </p:tgtEl>
                                        <p:attrNameLst>
                                          <p:attrName>ppt_w</p:attrName>
                                        </p:attrNameLst>
                                      </p:cBhvr>
                                    </p:anim>
                                    <p:anim by="(#ppt_w*0.50)" calcmode="lin" valueType="num">
                                      <p:cBhvr>
                                        <p:cTn id="35" dur="500" decel="50000" autoRev="1" fill="hold">
                                          <p:stCondLst>
                                            <p:cond delay="0"/>
                                          </p:stCondLst>
                                        </p:cTn>
                                        <p:tgtEl>
                                          <p:spTgt spid="3">
                                            <p:txEl>
                                              <p:pRg st="1" end="1"/>
                                            </p:txEl>
                                          </p:spTgt>
                                        </p:tgtEl>
                                        <p:attrNameLst>
                                          <p:attrName>ppt_x</p:attrName>
                                        </p:attrNameLst>
                                      </p:cBhvr>
                                    </p:anim>
                                    <p:anim from="(-#ppt_h/2)" to="(#ppt_y)" calcmode="lin" valueType="num">
                                      <p:cBhvr>
                                        <p:cTn id="36" dur="1000" fill="hold">
                                          <p:stCondLst>
                                            <p:cond delay="0"/>
                                          </p:stCondLst>
                                        </p:cTn>
                                        <p:tgtEl>
                                          <p:spTgt spid="3">
                                            <p:txEl>
                                              <p:pRg st="1" end="1"/>
                                            </p:txEl>
                                          </p:spTgt>
                                        </p:tgtEl>
                                        <p:attrNameLst>
                                          <p:attrName>ppt_y</p:attrName>
                                        </p:attrNameLst>
                                      </p:cBhvr>
                                    </p:anim>
                                    <p:animRot by="21600000">
                                      <p:cBhvr>
                                        <p:cTn id="37" dur="1000" fill="hold">
                                          <p:stCondLst>
                                            <p:cond delay="0"/>
                                          </p:stCondLst>
                                        </p:cTn>
                                        <p:tgtEl>
                                          <p:spTgt spid="3">
                                            <p:txEl>
                                              <p:pRg st="1" end="1"/>
                                            </p:txEl>
                                          </p:spTgt>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56" presetClass="entr" presetSubtype="0" fill="hold" grpId="0" nodeType="clickEffect">
                                  <p:stCondLst>
                                    <p:cond delay="0"/>
                                  </p:stCondLst>
                                  <p:iterate type="lt">
                                    <p:tmPct val="10000"/>
                                  </p:iterate>
                                  <p:childTnLst>
                                    <p:set>
                                      <p:cBhvr>
                                        <p:cTn id="41" dur="1" fill="hold">
                                          <p:stCondLst>
                                            <p:cond delay="0"/>
                                          </p:stCondLst>
                                        </p:cTn>
                                        <p:tgtEl>
                                          <p:spTgt spid="3">
                                            <p:txEl>
                                              <p:pRg st="2" end="2"/>
                                            </p:txEl>
                                          </p:spTgt>
                                        </p:tgtEl>
                                        <p:attrNameLst>
                                          <p:attrName>style.visibility</p:attrName>
                                        </p:attrNameLst>
                                      </p:cBhvr>
                                      <p:to>
                                        <p:strVal val="visible"/>
                                      </p:to>
                                    </p:set>
                                    <p:anim by="(-#ppt_w*2)" calcmode="lin" valueType="num">
                                      <p:cBhvr rctx="PPT">
                                        <p:cTn id="42" dur="500" autoRev="1" fill="hold">
                                          <p:stCondLst>
                                            <p:cond delay="0"/>
                                          </p:stCondLst>
                                        </p:cTn>
                                        <p:tgtEl>
                                          <p:spTgt spid="3">
                                            <p:txEl>
                                              <p:pRg st="2" end="2"/>
                                            </p:txEl>
                                          </p:spTgt>
                                        </p:tgtEl>
                                        <p:attrNameLst>
                                          <p:attrName>ppt_w</p:attrName>
                                        </p:attrNameLst>
                                      </p:cBhvr>
                                    </p:anim>
                                    <p:anim by="(#ppt_w*0.50)" calcmode="lin" valueType="num">
                                      <p:cBhvr>
                                        <p:cTn id="43" dur="500" decel="50000" autoRev="1" fill="hold">
                                          <p:stCondLst>
                                            <p:cond delay="0"/>
                                          </p:stCondLst>
                                        </p:cTn>
                                        <p:tgtEl>
                                          <p:spTgt spid="3">
                                            <p:txEl>
                                              <p:pRg st="2" end="2"/>
                                            </p:txEl>
                                          </p:spTgt>
                                        </p:tgtEl>
                                        <p:attrNameLst>
                                          <p:attrName>ppt_x</p:attrName>
                                        </p:attrNameLst>
                                      </p:cBhvr>
                                    </p:anim>
                                    <p:anim from="(-#ppt_h/2)" to="(#ppt_y)" calcmode="lin" valueType="num">
                                      <p:cBhvr>
                                        <p:cTn id="44" dur="1000" fill="hold">
                                          <p:stCondLst>
                                            <p:cond delay="0"/>
                                          </p:stCondLst>
                                        </p:cTn>
                                        <p:tgtEl>
                                          <p:spTgt spid="3">
                                            <p:txEl>
                                              <p:pRg st="2" end="2"/>
                                            </p:txEl>
                                          </p:spTgt>
                                        </p:tgtEl>
                                        <p:attrNameLst>
                                          <p:attrName>ppt_y</p:attrName>
                                        </p:attrNameLst>
                                      </p:cBhvr>
                                    </p:anim>
                                    <p:animRot by="21600000">
                                      <p:cBhvr>
                                        <p:cTn id="45" dur="1000" fill="hold">
                                          <p:stCondLst>
                                            <p:cond delay="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thegeyik.com/wp-content/uploads/2014/09/hezarfen-ahmet-%C3%A7eleb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1963" y="908720"/>
            <a:ext cx="5688632"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7175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out)">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352" y="1628800"/>
            <a:ext cx="7646896" cy="279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118165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latin typeface="Comic Sans MS" pitchFamily="66" charset="0"/>
              </a:rPr>
              <a:t>DİNİMİZİN BİLİME VERDİĞİ ÖNEM</a:t>
            </a:r>
            <a:endParaRPr lang="tr-TR" dirty="0">
              <a:latin typeface="Comic Sans MS" pitchFamily="66" charset="0"/>
            </a:endParaRPr>
          </a:p>
        </p:txBody>
      </p:sp>
      <p:sp>
        <p:nvSpPr>
          <p:cNvPr id="3" name="İçerik Yer Tutucusu 2"/>
          <p:cNvSpPr>
            <a:spLocks noGrp="1"/>
          </p:cNvSpPr>
          <p:nvPr>
            <p:ph sz="quarter" idx="13"/>
          </p:nvPr>
        </p:nvSpPr>
        <p:spPr/>
        <p:txBody>
          <a:bodyPr/>
          <a:lstStyle/>
          <a:p>
            <a:r>
              <a:rPr lang="tr-TR" dirty="0">
                <a:latin typeface="Comic Sans MS" pitchFamily="66" charset="0"/>
              </a:rPr>
              <a:t>İLK AYET -ALAK / 1-5. “Ey Muhammed!, İnsanı pıhtılaşmış kandan yaratan Rabbinin adıyla OKU</a:t>
            </a:r>
            <a:r>
              <a:rPr lang="tr-TR" dirty="0" smtClean="0">
                <a:latin typeface="Comic Sans MS" pitchFamily="66" charset="0"/>
              </a:rPr>
              <a:t>!</a:t>
            </a:r>
            <a:r>
              <a:rPr lang="tr-TR" dirty="0">
                <a:latin typeface="Comic Sans MS" pitchFamily="66" charset="0"/>
              </a:rPr>
              <a:t/>
            </a:r>
            <a:br>
              <a:rPr lang="tr-TR" dirty="0">
                <a:latin typeface="Comic Sans MS" pitchFamily="66" charset="0"/>
              </a:rPr>
            </a:br>
            <a:r>
              <a:rPr lang="tr-TR" dirty="0">
                <a:latin typeface="Comic Sans MS" pitchFamily="66" charset="0"/>
              </a:rPr>
              <a:t>OKU! </a:t>
            </a:r>
            <a:r>
              <a:rPr lang="tr-TR" dirty="0" smtClean="0">
                <a:latin typeface="Comic Sans MS" pitchFamily="66" charset="0"/>
              </a:rPr>
              <a:t>kalemle </a:t>
            </a:r>
            <a:r>
              <a:rPr lang="tr-TR" dirty="0">
                <a:latin typeface="Comic Sans MS" pitchFamily="66" charset="0"/>
              </a:rPr>
              <a:t>öğreten, insana bilmediğini bildiren </a:t>
            </a:r>
            <a:r>
              <a:rPr lang="tr-TR" dirty="0" err="1">
                <a:latin typeface="Comic Sans MS" pitchFamily="66" charset="0"/>
              </a:rPr>
              <a:t>Rabbin,en</a:t>
            </a:r>
            <a:r>
              <a:rPr lang="tr-TR" dirty="0">
                <a:latin typeface="Comic Sans MS" pitchFamily="66" charset="0"/>
              </a:rPr>
              <a:t> büyük kerem sahibidir.” </a:t>
            </a:r>
            <a:endParaRPr lang="tr-TR" dirty="0" smtClean="0">
              <a:latin typeface="Comic Sans MS" pitchFamily="66" charset="0"/>
            </a:endParaRPr>
          </a:p>
          <a:p>
            <a:r>
              <a:rPr lang="tr-TR" dirty="0" smtClean="0">
                <a:latin typeface="Comic Sans MS" pitchFamily="66" charset="0"/>
              </a:rPr>
              <a:t>ZÜMER/9- </a:t>
            </a:r>
            <a:r>
              <a:rPr lang="tr-TR" dirty="0">
                <a:latin typeface="Comic Sans MS" pitchFamily="66" charset="0"/>
              </a:rPr>
              <a:t>“De ki: Hiç bilenlerle bilmeyenler bir olur mu? Şüphesiz, temiz akıl sahipleri öğüt alıp düşünürler</a:t>
            </a:r>
            <a:r>
              <a:rPr lang="tr-TR" dirty="0" smtClean="0">
                <a:latin typeface="Comic Sans MS" pitchFamily="66" charset="0"/>
              </a:rPr>
              <a:t>.«</a:t>
            </a:r>
          </a:p>
          <a:p>
            <a:r>
              <a:rPr lang="tr-TR" dirty="0">
                <a:latin typeface="Comic Sans MS" pitchFamily="66" charset="0"/>
              </a:rPr>
              <a:t>FATIR/28- “</a:t>
            </a:r>
            <a:r>
              <a:rPr lang="tr-TR" dirty="0" err="1">
                <a:latin typeface="Comic Sans MS" pitchFamily="66" charset="0"/>
              </a:rPr>
              <a:t>Allah’tan,kulları</a:t>
            </a:r>
            <a:r>
              <a:rPr lang="tr-TR" dirty="0">
                <a:latin typeface="Comic Sans MS" pitchFamily="66" charset="0"/>
              </a:rPr>
              <a:t> arasında ancak bilginler korkar</a:t>
            </a:r>
            <a:r>
              <a:rPr lang="tr-TR" dirty="0" smtClean="0">
                <a:latin typeface="Comic Sans MS" pitchFamily="66" charset="0"/>
              </a:rPr>
              <a:t>.”</a:t>
            </a:r>
          </a:p>
          <a:p>
            <a:pPr marL="0" indent="0">
              <a:buNone/>
            </a:pPr>
            <a:endParaRPr lang="tr-TR" dirty="0">
              <a:latin typeface="Comic Sans MS" pitchFamily="66" charset="0"/>
            </a:endParaRPr>
          </a:p>
          <a:p>
            <a:pPr marL="0" indent="0">
              <a:buNone/>
            </a:pPr>
            <a:r>
              <a:rPr lang="tr-TR" dirty="0">
                <a:latin typeface="Comic Sans MS" pitchFamily="66" charset="0"/>
              </a:rPr>
              <a:t>“İlim elde etmek her Müslüman kadına ve erkeğe farzdır</a:t>
            </a:r>
            <a:r>
              <a:rPr lang="tr-TR" dirty="0" smtClean="0">
                <a:latin typeface="Comic Sans MS" pitchFamily="66" charset="0"/>
              </a:rPr>
              <a:t>.”</a:t>
            </a:r>
          </a:p>
          <a:p>
            <a:pPr marL="0" indent="0">
              <a:buNone/>
            </a:pPr>
            <a:r>
              <a:rPr lang="tr-TR" dirty="0">
                <a:latin typeface="Comic Sans MS" pitchFamily="66" charset="0"/>
              </a:rPr>
              <a:t>“İlim aramak için bir tarafa yönelen kimseye Allah</a:t>
            </a:r>
            <a:r>
              <a:rPr lang="tr-TR" dirty="0" smtClean="0">
                <a:latin typeface="Comic Sans MS" pitchFamily="66" charset="0"/>
              </a:rPr>
              <a:t>, cennet </a:t>
            </a:r>
            <a:r>
              <a:rPr lang="tr-TR" dirty="0">
                <a:latin typeface="Comic Sans MS" pitchFamily="66" charset="0"/>
              </a:rPr>
              <a:t>yolunu kolaylaştırır</a:t>
            </a:r>
            <a:r>
              <a:rPr lang="tr-TR" dirty="0" smtClean="0">
                <a:latin typeface="Comic Sans MS" pitchFamily="66" charset="0"/>
              </a:rPr>
              <a:t>.”</a:t>
            </a:r>
            <a:r>
              <a:rPr lang="tr-TR" dirty="0">
                <a:latin typeface="Comic Sans MS" pitchFamily="66" charset="0"/>
              </a:rPr>
              <a:t/>
            </a:r>
            <a:br>
              <a:rPr lang="tr-TR" dirty="0">
                <a:latin typeface="Comic Sans MS" pitchFamily="66" charset="0"/>
              </a:rPr>
            </a:br>
            <a:r>
              <a:rPr lang="tr-TR" dirty="0">
                <a:latin typeface="Comic Sans MS" pitchFamily="66" charset="0"/>
              </a:rPr>
              <a:t>“İlim </a:t>
            </a:r>
            <a:r>
              <a:rPr lang="tr-TR" dirty="0" smtClean="0">
                <a:latin typeface="Comic Sans MS" pitchFamily="66" charset="0"/>
              </a:rPr>
              <a:t>öğrenmek, beşikten </a:t>
            </a:r>
            <a:r>
              <a:rPr lang="tr-TR" dirty="0">
                <a:latin typeface="Comic Sans MS" pitchFamily="66" charset="0"/>
              </a:rPr>
              <a:t>mezara kadar farzdır.”</a:t>
            </a:r>
          </a:p>
        </p:txBody>
      </p:sp>
    </p:spTree>
    <p:extLst>
      <p:ext uri="{BB962C8B-B14F-4D97-AF65-F5344CB8AC3E}">
        <p14:creationId xmlns:p14="http://schemas.microsoft.com/office/powerpoint/2010/main" val="395795251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by="(-#ppt_w*2)" calcmode="lin" valueType="num">
                                      <p:cBhvr rctx="PPT">
                                        <p:cTn id="16" dur="500" autoRev="1" fill="hold">
                                          <p:stCondLst>
                                            <p:cond delay="0"/>
                                          </p:stCondLst>
                                        </p:cTn>
                                        <p:tgtEl>
                                          <p:spTgt spid="3">
                                            <p:txEl>
                                              <p:pRg st="0" end="0"/>
                                            </p:txEl>
                                          </p:spTgt>
                                        </p:tgtEl>
                                        <p:attrNameLst>
                                          <p:attrName>ppt_w</p:attrName>
                                        </p:attrNameLst>
                                      </p:cBhvr>
                                    </p:anim>
                                    <p:anim by="(#ppt_w*0.50)" calcmode="lin" valueType="num">
                                      <p:cBhvr>
                                        <p:cTn id="17" dur="500" decel="50000" autoRev="1" fill="hold">
                                          <p:stCondLst>
                                            <p:cond delay="0"/>
                                          </p:stCondLst>
                                        </p:cTn>
                                        <p:tgtEl>
                                          <p:spTgt spid="3">
                                            <p:txEl>
                                              <p:pRg st="0" end="0"/>
                                            </p:txEl>
                                          </p:spTgt>
                                        </p:tgtEl>
                                        <p:attrNameLst>
                                          <p:attrName>ppt_x</p:attrName>
                                        </p:attrNameLst>
                                      </p:cBhvr>
                                    </p:anim>
                                    <p:anim from="(-#ppt_h/2)" to="(#ppt_y)" calcmode="lin" valueType="num">
                                      <p:cBhvr>
                                        <p:cTn id="18" dur="1000" fill="hold">
                                          <p:stCondLst>
                                            <p:cond delay="0"/>
                                          </p:stCondLst>
                                        </p:cTn>
                                        <p:tgtEl>
                                          <p:spTgt spid="3">
                                            <p:txEl>
                                              <p:pRg st="0" end="0"/>
                                            </p:txEl>
                                          </p:spTgt>
                                        </p:tgtEl>
                                        <p:attrNameLst>
                                          <p:attrName>ppt_y</p:attrName>
                                        </p:attrNameLst>
                                      </p:cBhvr>
                                    </p:anim>
                                    <p:animRot by="21600000">
                                      <p:cBhvr>
                                        <p:cTn id="19" dur="1000" fill="hold">
                                          <p:stCondLst>
                                            <p:cond delay="0"/>
                                          </p:stCondLst>
                                        </p:cTn>
                                        <p:tgtEl>
                                          <p:spTgt spid="3">
                                            <p:txEl>
                                              <p:pRg st="0" end="0"/>
                                            </p:txEl>
                                          </p:spTgt>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3">
                                            <p:txEl>
                                              <p:pRg st="1" end="1"/>
                                            </p:txEl>
                                          </p:spTgt>
                                        </p:tgtEl>
                                        <p:attrNameLst>
                                          <p:attrName>style.visibility</p:attrName>
                                        </p:attrNameLst>
                                      </p:cBhvr>
                                      <p:to>
                                        <p:strVal val="visible"/>
                                      </p:to>
                                    </p:set>
                                    <p:anim by="(-#ppt_w*2)" calcmode="lin" valueType="num">
                                      <p:cBhvr rctx="PPT">
                                        <p:cTn id="24" dur="500" autoRev="1" fill="hold">
                                          <p:stCondLst>
                                            <p:cond delay="0"/>
                                          </p:stCondLst>
                                        </p:cTn>
                                        <p:tgtEl>
                                          <p:spTgt spid="3">
                                            <p:txEl>
                                              <p:pRg st="1" end="1"/>
                                            </p:txEl>
                                          </p:spTgt>
                                        </p:tgtEl>
                                        <p:attrNameLst>
                                          <p:attrName>ppt_w</p:attrName>
                                        </p:attrNameLst>
                                      </p:cBhvr>
                                    </p:anim>
                                    <p:anim by="(#ppt_w*0.50)" calcmode="lin" valueType="num">
                                      <p:cBhvr>
                                        <p:cTn id="25" dur="500" decel="50000" autoRev="1" fill="hold">
                                          <p:stCondLst>
                                            <p:cond delay="0"/>
                                          </p:stCondLst>
                                        </p:cTn>
                                        <p:tgtEl>
                                          <p:spTgt spid="3">
                                            <p:txEl>
                                              <p:pRg st="1" end="1"/>
                                            </p:txEl>
                                          </p:spTgt>
                                        </p:tgtEl>
                                        <p:attrNameLst>
                                          <p:attrName>ppt_x</p:attrName>
                                        </p:attrNameLst>
                                      </p:cBhvr>
                                    </p:anim>
                                    <p:anim from="(-#ppt_h/2)" to="(#ppt_y)" calcmode="lin" valueType="num">
                                      <p:cBhvr>
                                        <p:cTn id="26" dur="1000" fill="hold">
                                          <p:stCondLst>
                                            <p:cond delay="0"/>
                                          </p:stCondLst>
                                        </p:cTn>
                                        <p:tgtEl>
                                          <p:spTgt spid="3">
                                            <p:txEl>
                                              <p:pRg st="1" end="1"/>
                                            </p:txEl>
                                          </p:spTgt>
                                        </p:tgtEl>
                                        <p:attrNameLst>
                                          <p:attrName>ppt_y</p:attrName>
                                        </p:attrNameLst>
                                      </p:cBhvr>
                                    </p:anim>
                                    <p:animRot by="21600000">
                                      <p:cBhvr>
                                        <p:cTn id="27" dur="1000" fill="hold">
                                          <p:stCondLst>
                                            <p:cond delay="0"/>
                                          </p:stCondLst>
                                        </p:cTn>
                                        <p:tgtEl>
                                          <p:spTgt spid="3">
                                            <p:txEl>
                                              <p:pRg st="1" end="1"/>
                                            </p:txEl>
                                          </p:spTgt>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grpId="0" nodeType="clickEffect">
                                  <p:stCondLst>
                                    <p:cond delay="0"/>
                                  </p:stCondLst>
                                  <p:iterate type="lt">
                                    <p:tmPct val="10000"/>
                                  </p:iterate>
                                  <p:childTnLst>
                                    <p:set>
                                      <p:cBhvr>
                                        <p:cTn id="31" dur="1" fill="hold">
                                          <p:stCondLst>
                                            <p:cond delay="0"/>
                                          </p:stCondLst>
                                        </p:cTn>
                                        <p:tgtEl>
                                          <p:spTgt spid="3">
                                            <p:txEl>
                                              <p:pRg st="2" end="2"/>
                                            </p:txEl>
                                          </p:spTgt>
                                        </p:tgtEl>
                                        <p:attrNameLst>
                                          <p:attrName>style.visibility</p:attrName>
                                        </p:attrNameLst>
                                      </p:cBhvr>
                                      <p:to>
                                        <p:strVal val="visible"/>
                                      </p:to>
                                    </p:set>
                                    <p:anim by="(-#ppt_w*2)" calcmode="lin" valueType="num">
                                      <p:cBhvr rctx="PPT">
                                        <p:cTn id="32" dur="500" autoRev="1" fill="hold">
                                          <p:stCondLst>
                                            <p:cond delay="0"/>
                                          </p:stCondLst>
                                        </p:cTn>
                                        <p:tgtEl>
                                          <p:spTgt spid="3">
                                            <p:txEl>
                                              <p:pRg st="2" end="2"/>
                                            </p:txEl>
                                          </p:spTgt>
                                        </p:tgtEl>
                                        <p:attrNameLst>
                                          <p:attrName>ppt_w</p:attrName>
                                        </p:attrNameLst>
                                      </p:cBhvr>
                                    </p:anim>
                                    <p:anim by="(#ppt_w*0.50)" calcmode="lin" valueType="num">
                                      <p:cBhvr>
                                        <p:cTn id="33" dur="500" decel="50000" autoRev="1" fill="hold">
                                          <p:stCondLst>
                                            <p:cond delay="0"/>
                                          </p:stCondLst>
                                        </p:cTn>
                                        <p:tgtEl>
                                          <p:spTgt spid="3">
                                            <p:txEl>
                                              <p:pRg st="2" end="2"/>
                                            </p:txEl>
                                          </p:spTgt>
                                        </p:tgtEl>
                                        <p:attrNameLst>
                                          <p:attrName>ppt_x</p:attrName>
                                        </p:attrNameLst>
                                      </p:cBhvr>
                                    </p:anim>
                                    <p:anim from="(-#ppt_h/2)" to="(#ppt_y)" calcmode="lin" valueType="num">
                                      <p:cBhvr>
                                        <p:cTn id="34" dur="1000" fill="hold">
                                          <p:stCondLst>
                                            <p:cond delay="0"/>
                                          </p:stCondLst>
                                        </p:cTn>
                                        <p:tgtEl>
                                          <p:spTgt spid="3">
                                            <p:txEl>
                                              <p:pRg st="2" end="2"/>
                                            </p:txEl>
                                          </p:spTgt>
                                        </p:tgtEl>
                                        <p:attrNameLst>
                                          <p:attrName>ppt_y</p:attrName>
                                        </p:attrNameLst>
                                      </p:cBhvr>
                                    </p:anim>
                                    <p:animRot by="21600000">
                                      <p:cBhvr>
                                        <p:cTn id="35" dur="1000" fill="hold">
                                          <p:stCondLst>
                                            <p:cond delay="0"/>
                                          </p:stCondLst>
                                        </p:cTn>
                                        <p:tgtEl>
                                          <p:spTgt spid="3">
                                            <p:txEl>
                                              <p:pRg st="2" end="2"/>
                                            </p:txEl>
                                          </p:spTgt>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56" presetClass="entr" presetSubtype="0" fill="hold" grpId="0" nodeType="clickEffect">
                                  <p:stCondLst>
                                    <p:cond delay="0"/>
                                  </p:stCondLst>
                                  <p:iterate type="lt">
                                    <p:tmPct val="10000"/>
                                  </p:iterate>
                                  <p:childTnLst>
                                    <p:set>
                                      <p:cBhvr>
                                        <p:cTn id="39" dur="1" fill="hold">
                                          <p:stCondLst>
                                            <p:cond delay="0"/>
                                          </p:stCondLst>
                                        </p:cTn>
                                        <p:tgtEl>
                                          <p:spTgt spid="3">
                                            <p:txEl>
                                              <p:pRg st="4" end="4"/>
                                            </p:txEl>
                                          </p:spTgt>
                                        </p:tgtEl>
                                        <p:attrNameLst>
                                          <p:attrName>style.visibility</p:attrName>
                                        </p:attrNameLst>
                                      </p:cBhvr>
                                      <p:to>
                                        <p:strVal val="visible"/>
                                      </p:to>
                                    </p:set>
                                    <p:anim by="(-#ppt_w*2)" calcmode="lin" valueType="num">
                                      <p:cBhvr rctx="PPT">
                                        <p:cTn id="40" dur="500" autoRev="1" fill="hold">
                                          <p:stCondLst>
                                            <p:cond delay="0"/>
                                          </p:stCondLst>
                                        </p:cTn>
                                        <p:tgtEl>
                                          <p:spTgt spid="3">
                                            <p:txEl>
                                              <p:pRg st="4" end="4"/>
                                            </p:txEl>
                                          </p:spTgt>
                                        </p:tgtEl>
                                        <p:attrNameLst>
                                          <p:attrName>ppt_w</p:attrName>
                                        </p:attrNameLst>
                                      </p:cBhvr>
                                    </p:anim>
                                    <p:anim by="(#ppt_w*0.50)" calcmode="lin" valueType="num">
                                      <p:cBhvr>
                                        <p:cTn id="41" dur="500" decel="50000" autoRev="1" fill="hold">
                                          <p:stCondLst>
                                            <p:cond delay="0"/>
                                          </p:stCondLst>
                                        </p:cTn>
                                        <p:tgtEl>
                                          <p:spTgt spid="3">
                                            <p:txEl>
                                              <p:pRg st="4" end="4"/>
                                            </p:txEl>
                                          </p:spTgt>
                                        </p:tgtEl>
                                        <p:attrNameLst>
                                          <p:attrName>ppt_x</p:attrName>
                                        </p:attrNameLst>
                                      </p:cBhvr>
                                    </p:anim>
                                    <p:anim from="(-#ppt_h/2)" to="(#ppt_y)" calcmode="lin" valueType="num">
                                      <p:cBhvr>
                                        <p:cTn id="42" dur="1000" fill="hold">
                                          <p:stCondLst>
                                            <p:cond delay="0"/>
                                          </p:stCondLst>
                                        </p:cTn>
                                        <p:tgtEl>
                                          <p:spTgt spid="3">
                                            <p:txEl>
                                              <p:pRg st="4" end="4"/>
                                            </p:txEl>
                                          </p:spTgt>
                                        </p:tgtEl>
                                        <p:attrNameLst>
                                          <p:attrName>ppt_y</p:attrName>
                                        </p:attrNameLst>
                                      </p:cBhvr>
                                    </p:anim>
                                    <p:animRot by="21600000">
                                      <p:cBhvr>
                                        <p:cTn id="43" dur="1000" fill="hold">
                                          <p:stCondLst>
                                            <p:cond delay="0"/>
                                          </p:stCondLst>
                                        </p:cTn>
                                        <p:tgtEl>
                                          <p:spTgt spid="3">
                                            <p:txEl>
                                              <p:pRg st="4" end="4"/>
                                            </p:txEl>
                                          </p:spTgt>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56" presetClass="entr" presetSubtype="0" fill="hold" grpId="0" nodeType="clickEffect">
                                  <p:stCondLst>
                                    <p:cond delay="0"/>
                                  </p:stCondLst>
                                  <p:iterate type="lt">
                                    <p:tmPct val="10000"/>
                                  </p:iterate>
                                  <p:childTnLst>
                                    <p:set>
                                      <p:cBhvr>
                                        <p:cTn id="47" dur="1" fill="hold">
                                          <p:stCondLst>
                                            <p:cond delay="0"/>
                                          </p:stCondLst>
                                        </p:cTn>
                                        <p:tgtEl>
                                          <p:spTgt spid="3">
                                            <p:txEl>
                                              <p:pRg st="5" end="5"/>
                                            </p:txEl>
                                          </p:spTgt>
                                        </p:tgtEl>
                                        <p:attrNameLst>
                                          <p:attrName>style.visibility</p:attrName>
                                        </p:attrNameLst>
                                      </p:cBhvr>
                                      <p:to>
                                        <p:strVal val="visible"/>
                                      </p:to>
                                    </p:set>
                                    <p:anim by="(-#ppt_w*2)" calcmode="lin" valueType="num">
                                      <p:cBhvr rctx="PPT">
                                        <p:cTn id="48" dur="500" autoRev="1" fill="hold">
                                          <p:stCondLst>
                                            <p:cond delay="0"/>
                                          </p:stCondLst>
                                        </p:cTn>
                                        <p:tgtEl>
                                          <p:spTgt spid="3">
                                            <p:txEl>
                                              <p:pRg st="5" end="5"/>
                                            </p:txEl>
                                          </p:spTgt>
                                        </p:tgtEl>
                                        <p:attrNameLst>
                                          <p:attrName>ppt_w</p:attrName>
                                        </p:attrNameLst>
                                      </p:cBhvr>
                                    </p:anim>
                                    <p:anim by="(#ppt_w*0.50)" calcmode="lin" valueType="num">
                                      <p:cBhvr>
                                        <p:cTn id="49" dur="500" decel="50000" autoRev="1" fill="hold">
                                          <p:stCondLst>
                                            <p:cond delay="0"/>
                                          </p:stCondLst>
                                        </p:cTn>
                                        <p:tgtEl>
                                          <p:spTgt spid="3">
                                            <p:txEl>
                                              <p:pRg st="5" end="5"/>
                                            </p:txEl>
                                          </p:spTgt>
                                        </p:tgtEl>
                                        <p:attrNameLst>
                                          <p:attrName>ppt_x</p:attrName>
                                        </p:attrNameLst>
                                      </p:cBhvr>
                                    </p:anim>
                                    <p:anim from="(-#ppt_h/2)" to="(#ppt_y)" calcmode="lin" valueType="num">
                                      <p:cBhvr>
                                        <p:cTn id="50" dur="1000" fill="hold">
                                          <p:stCondLst>
                                            <p:cond delay="0"/>
                                          </p:stCondLst>
                                        </p:cTn>
                                        <p:tgtEl>
                                          <p:spTgt spid="3">
                                            <p:txEl>
                                              <p:pRg st="5" end="5"/>
                                            </p:txEl>
                                          </p:spTgt>
                                        </p:tgtEl>
                                        <p:attrNameLst>
                                          <p:attrName>ppt_y</p:attrName>
                                        </p:attrNameLst>
                                      </p:cBhvr>
                                    </p:anim>
                                    <p:animRot by="21600000">
                                      <p:cBhvr>
                                        <p:cTn id="51" dur="1000" fill="hold">
                                          <p:stCondLst>
                                            <p:cond delay="0"/>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u="sng" dirty="0">
                <a:latin typeface="Comic Sans MS" pitchFamily="66" charset="0"/>
              </a:rPr>
              <a:t>ATATÜRK'ÜN BİLİM </a:t>
            </a:r>
            <a:r>
              <a:rPr lang="tr-TR" b="1" u="sng" dirty="0" smtClean="0">
                <a:latin typeface="Comic Sans MS" pitchFamily="66" charset="0"/>
              </a:rPr>
              <a:t/>
            </a:r>
            <a:br>
              <a:rPr lang="tr-TR" b="1" u="sng" dirty="0" smtClean="0">
                <a:latin typeface="Comic Sans MS" pitchFamily="66" charset="0"/>
              </a:rPr>
            </a:br>
            <a:r>
              <a:rPr lang="tr-TR" b="1" u="sng" dirty="0" smtClean="0">
                <a:latin typeface="Comic Sans MS" pitchFamily="66" charset="0"/>
              </a:rPr>
              <a:t>VE </a:t>
            </a:r>
            <a:r>
              <a:rPr lang="tr-TR" b="1" u="sng" dirty="0">
                <a:latin typeface="Comic Sans MS" pitchFamily="66" charset="0"/>
              </a:rPr>
              <a:t>TEKNOLOJİYE VERDİĞİ </a:t>
            </a:r>
            <a:r>
              <a:rPr lang="tr-TR" b="1" u="sng" dirty="0" smtClean="0">
                <a:latin typeface="Comic Sans MS" pitchFamily="66" charset="0"/>
              </a:rPr>
              <a:t>ÖNEM</a:t>
            </a:r>
            <a:endParaRPr lang="tr-TR" u="sng" dirty="0">
              <a:latin typeface="Comic Sans MS" pitchFamily="66" charset="0"/>
            </a:endParaRPr>
          </a:p>
        </p:txBody>
      </p:sp>
      <p:sp>
        <p:nvSpPr>
          <p:cNvPr id="3" name="İçerik Yer Tutucusu 2"/>
          <p:cNvSpPr>
            <a:spLocks noGrp="1"/>
          </p:cNvSpPr>
          <p:nvPr>
            <p:ph sz="quarter" idx="13"/>
          </p:nvPr>
        </p:nvSpPr>
        <p:spPr>
          <a:xfrm>
            <a:off x="609600" y="1600200"/>
            <a:ext cx="7924800" cy="4205064"/>
          </a:xfrm>
        </p:spPr>
        <p:txBody>
          <a:bodyPr>
            <a:normAutofit/>
          </a:bodyPr>
          <a:lstStyle/>
          <a:p>
            <a:pPr lvl="0"/>
            <a:r>
              <a:rPr lang="tr-TR" sz="1600" dirty="0">
                <a:latin typeface="Comic Sans MS" pitchFamily="66" charset="0"/>
              </a:rPr>
              <a:t>1936-1937 yıllarında kendi eliyle "Geometri" adlı bir kitap yazmıştır.</a:t>
            </a:r>
          </a:p>
          <a:p>
            <a:pPr lvl="0"/>
            <a:r>
              <a:rPr lang="tr-TR" sz="1600" dirty="0">
                <a:latin typeface="Comic Sans MS" pitchFamily="66" charset="0"/>
              </a:rPr>
              <a:t>1933'te ziraat(tarım) alanında bilimsel çalışmalar ve gelişmeler yapmak üzere</a:t>
            </a:r>
            <a:r>
              <a:rPr lang="tr-TR" sz="1600" b="1" dirty="0">
                <a:latin typeface="Comic Sans MS" pitchFamily="66" charset="0"/>
              </a:rPr>
              <a:t> Ankara Yüksek Ziraat Enstitüsü</a:t>
            </a:r>
            <a:r>
              <a:rPr lang="tr-TR" sz="1600" dirty="0">
                <a:latin typeface="Comic Sans MS" pitchFamily="66" charset="0"/>
              </a:rPr>
              <a:t> kuruldu.</a:t>
            </a:r>
          </a:p>
          <a:p>
            <a:pPr lvl="0"/>
            <a:r>
              <a:rPr lang="tr-TR" sz="1600" dirty="0">
                <a:latin typeface="Comic Sans MS" pitchFamily="66" charset="0"/>
              </a:rPr>
              <a:t>1935'te yer altı kaynaklarının araştırılması için Maden tetkik Arama Enstitüsü (MTA) ve Etibank kurulmuştur.</a:t>
            </a:r>
          </a:p>
          <a:p>
            <a:pPr lvl="0"/>
            <a:r>
              <a:rPr lang="tr-TR" sz="1600" dirty="0">
                <a:latin typeface="Comic Sans MS" pitchFamily="66" charset="0"/>
              </a:rPr>
              <a:t>İlköğretim devlet eliyle zorunlu ve parasız hale </a:t>
            </a:r>
            <a:r>
              <a:rPr lang="tr-TR" sz="1600" dirty="0" err="1">
                <a:latin typeface="Comic Sans MS" pitchFamily="66" charset="0"/>
              </a:rPr>
              <a:t>getirilmiştir.Her</a:t>
            </a:r>
            <a:r>
              <a:rPr lang="tr-TR" sz="1600" dirty="0">
                <a:latin typeface="Comic Sans MS" pitchFamily="66" charset="0"/>
              </a:rPr>
              <a:t> yaştan kişiye okuma-yazma öğretmek amacıyla</a:t>
            </a:r>
            <a:r>
              <a:rPr lang="tr-TR" sz="1600" b="1" dirty="0">
                <a:latin typeface="Comic Sans MS" pitchFamily="66" charset="0"/>
              </a:rPr>
              <a:t> "Millet Mektepleri" </a:t>
            </a:r>
            <a:r>
              <a:rPr lang="tr-TR" sz="1600" dirty="0">
                <a:latin typeface="Comic Sans MS" pitchFamily="66" charset="0"/>
              </a:rPr>
              <a:t>açılmıştır.</a:t>
            </a:r>
          </a:p>
          <a:p>
            <a:pPr lvl="0"/>
            <a:r>
              <a:rPr lang="tr-TR" sz="1600" dirty="0" smtClean="0">
                <a:latin typeface="Comic Sans MS" pitchFamily="66" charset="0"/>
              </a:rPr>
              <a:t>1931’de Türk Tarih Kurumu’nu, 1932'de</a:t>
            </a:r>
            <a:r>
              <a:rPr lang="tr-TR" sz="1600" b="1" dirty="0" smtClean="0">
                <a:latin typeface="Comic Sans MS" pitchFamily="66" charset="0"/>
              </a:rPr>
              <a:t> </a:t>
            </a:r>
            <a:r>
              <a:rPr lang="tr-TR" sz="1600" b="1" dirty="0">
                <a:latin typeface="Comic Sans MS" pitchFamily="66" charset="0"/>
              </a:rPr>
              <a:t>Türk Dil Kurumunu </a:t>
            </a:r>
            <a:r>
              <a:rPr lang="tr-TR" sz="1600" dirty="0">
                <a:latin typeface="Comic Sans MS" pitchFamily="66" charset="0"/>
              </a:rPr>
              <a:t>kurdurmuştur</a:t>
            </a:r>
            <a:r>
              <a:rPr lang="tr-TR" sz="1600" dirty="0" smtClean="0">
                <a:latin typeface="Comic Sans MS" pitchFamily="66" charset="0"/>
              </a:rPr>
              <a:t>.</a:t>
            </a:r>
            <a:endParaRPr lang="tr-TR" sz="1600" dirty="0">
              <a:latin typeface="Comic Sans MS" pitchFamily="66" charset="0"/>
            </a:endParaRPr>
          </a:p>
          <a:p>
            <a:pPr lvl="0"/>
            <a:r>
              <a:rPr lang="tr-TR" sz="1600" dirty="0">
                <a:latin typeface="Comic Sans MS" pitchFamily="66" charset="0"/>
              </a:rPr>
              <a:t>Mesleki ve teknik eğitime önem verilerek erkek ve kız sanat ve meslek okulları açılmıştır.</a:t>
            </a:r>
          </a:p>
          <a:p>
            <a:pPr lvl="0"/>
            <a:r>
              <a:rPr lang="tr-TR" sz="1600" dirty="0">
                <a:latin typeface="Comic Sans MS" pitchFamily="66" charset="0"/>
              </a:rPr>
              <a:t>1935'te Ankara</a:t>
            </a:r>
            <a:r>
              <a:rPr lang="tr-TR" sz="1600" b="1" dirty="0">
                <a:latin typeface="Comic Sans MS" pitchFamily="66" charset="0"/>
              </a:rPr>
              <a:t> Dil ve Tarih Coğrafya Fakültesi</a:t>
            </a:r>
            <a:r>
              <a:rPr lang="tr-TR" sz="1600" dirty="0">
                <a:latin typeface="Comic Sans MS" pitchFamily="66" charset="0"/>
              </a:rPr>
              <a:t> açılmıştır.</a:t>
            </a:r>
          </a:p>
          <a:p>
            <a:pPr lvl="0"/>
            <a:r>
              <a:rPr lang="tr-TR" sz="1600" dirty="0">
                <a:latin typeface="Comic Sans MS" pitchFamily="66" charset="0"/>
              </a:rPr>
              <a:t>1925'te</a:t>
            </a:r>
            <a:r>
              <a:rPr lang="tr-TR" sz="1600" b="1" dirty="0">
                <a:latin typeface="Comic Sans MS" pitchFamily="66" charset="0"/>
              </a:rPr>
              <a:t> "İstikbal göklerdedir"</a:t>
            </a:r>
            <a:r>
              <a:rPr lang="tr-TR" sz="1600" dirty="0">
                <a:latin typeface="Comic Sans MS" pitchFamily="66" charset="0"/>
              </a:rPr>
              <a:t> diyerek </a:t>
            </a:r>
            <a:r>
              <a:rPr lang="tr-TR" sz="1600" b="1" dirty="0">
                <a:latin typeface="Comic Sans MS" pitchFamily="66" charset="0"/>
              </a:rPr>
              <a:t>Türk Hava Kurumu</a:t>
            </a:r>
            <a:r>
              <a:rPr lang="tr-TR" sz="1600" dirty="0">
                <a:latin typeface="Comic Sans MS" pitchFamily="66" charset="0"/>
              </a:rPr>
              <a:t>'nun kurulmasını sağlamıştır</a:t>
            </a:r>
            <a:r>
              <a:rPr lang="tr-TR" sz="1600" dirty="0" smtClean="0">
                <a:latin typeface="Comic Sans MS" pitchFamily="66" charset="0"/>
              </a:rPr>
              <a:t>.</a:t>
            </a:r>
            <a:endParaRPr lang="tr-TR" sz="1600" dirty="0">
              <a:latin typeface="Comic Sans MS" pitchFamily="66" charset="0"/>
            </a:endParaRPr>
          </a:p>
        </p:txBody>
      </p:sp>
    </p:spTree>
    <p:extLst>
      <p:ext uri="{BB962C8B-B14F-4D97-AF65-F5344CB8AC3E}">
        <p14:creationId xmlns:p14="http://schemas.microsoft.com/office/powerpoint/2010/main" val="19814734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by="(-#ppt_w*2)" calcmode="lin" valueType="num">
                                      <p:cBhvr rctx="PPT">
                                        <p:cTn id="16" dur="500" autoRev="1" fill="hold">
                                          <p:stCondLst>
                                            <p:cond delay="0"/>
                                          </p:stCondLst>
                                        </p:cTn>
                                        <p:tgtEl>
                                          <p:spTgt spid="3">
                                            <p:txEl>
                                              <p:pRg st="0" end="0"/>
                                            </p:txEl>
                                          </p:spTgt>
                                        </p:tgtEl>
                                        <p:attrNameLst>
                                          <p:attrName>ppt_w</p:attrName>
                                        </p:attrNameLst>
                                      </p:cBhvr>
                                    </p:anim>
                                    <p:anim by="(#ppt_w*0.50)" calcmode="lin" valueType="num">
                                      <p:cBhvr>
                                        <p:cTn id="17" dur="500" decel="50000" autoRev="1" fill="hold">
                                          <p:stCondLst>
                                            <p:cond delay="0"/>
                                          </p:stCondLst>
                                        </p:cTn>
                                        <p:tgtEl>
                                          <p:spTgt spid="3">
                                            <p:txEl>
                                              <p:pRg st="0" end="0"/>
                                            </p:txEl>
                                          </p:spTgt>
                                        </p:tgtEl>
                                        <p:attrNameLst>
                                          <p:attrName>ppt_x</p:attrName>
                                        </p:attrNameLst>
                                      </p:cBhvr>
                                    </p:anim>
                                    <p:anim from="(-#ppt_h/2)" to="(#ppt_y)" calcmode="lin" valueType="num">
                                      <p:cBhvr>
                                        <p:cTn id="18" dur="1000" fill="hold">
                                          <p:stCondLst>
                                            <p:cond delay="0"/>
                                          </p:stCondLst>
                                        </p:cTn>
                                        <p:tgtEl>
                                          <p:spTgt spid="3">
                                            <p:txEl>
                                              <p:pRg st="0" end="0"/>
                                            </p:txEl>
                                          </p:spTgt>
                                        </p:tgtEl>
                                        <p:attrNameLst>
                                          <p:attrName>ppt_y</p:attrName>
                                        </p:attrNameLst>
                                      </p:cBhvr>
                                    </p:anim>
                                    <p:animRot by="21600000">
                                      <p:cBhvr>
                                        <p:cTn id="19" dur="1000" fill="hold">
                                          <p:stCondLst>
                                            <p:cond delay="0"/>
                                          </p:stCondLst>
                                        </p:cTn>
                                        <p:tgtEl>
                                          <p:spTgt spid="3">
                                            <p:txEl>
                                              <p:pRg st="0" end="0"/>
                                            </p:txEl>
                                          </p:spTgt>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3">
                                            <p:txEl>
                                              <p:pRg st="1" end="1"/>
                                            </p:txEl>
                                          </p:spTgt>
                                        </p:tgtEl>
                                        <p:attrNameLst>
                                          <p:attrName>style.visibility</p:attrName>
                                        </p:attrNameLst>
                                      </p:cBhvr>
                                      <p:to>
                                        <p:strVal val="visible"/>
                                      </p:to>
                                    </p:set>
                                    <p:anim by="(-#ppt_w*2)" calcmode="lin" valueType="num">
                                      <p:cBhvr rctx="PPT">
                                        <p:cTn id="24" dur="500" autoRev="1" fill="hold">
                                          <p:stCondLst>
                                            <p:cond delay="0"/>
                                          </p:stCondLst>
                                        </p:cTn>
                                        <p:tgtEl>
                                          <p:spTgt spid="3">
                                            <p:txEl>
                                              <p:pRg st="1" end="1"/>
                                            </p:txEl>
                                          </p:spTgt>
                                        </p:tgtEl>
                                        <p:attrNameLst>
                                          <p:attrName>ppt_w</p:attrName>
                                        </p:attrNameLst>
                                      </p:cBhvr>
                                    </p:anim>
                                    <p:anim by="(#ppt_w*0.50)" calcmode="lin" valueType="num">
                                      <p:cBhvr>
                                        <p:cTn id="25" dur="500" decel="50000" autoRev="1" fill="hold">
                                          <p:stCondLst>
                                            <p:cond delay="0"/>
                                          </p:stCondLst>
                                        </p:cTn>
                                        <p:tgtEl>
                                          <p:spTgt spid="3">
                                            <p:txEl>
                                              <p:pRg st="1" end="1"/>
                                            </p:txEl>
                                          </p:spTgt>
                                        </p:tgtEl>
                                        <p:attrNameLst>
                                          <p:attrName>ppt_x</p:attrName>
                                        </p:attrNameLst>
                                      </p:cBhvr>
                                    </p:anim>
                                    <p:anim from="(-#ppt_h/2)" to="(#ppt_y)" calcmode="lin" valueType="num">
                                      <p:cBhvr>
                                        <p:cTn id="26" dur="1000" fill="hold">
                                          <p:stCondLst>
                                            <p:cond delay="0"/>
                                          </p:stCondLst>
                                        </p:cTn>
                                        <p:tgtEl>
                                          <p:spTgt spid="3">
                                            <p:txEl>
                                              <p:pRg st="1" end="1"/>
                                            </p:txEl>
                                          </p:spTgt>
                                        </p:tgtEl>
                                        <p:attrNameLst>
                                          <p:attrName>ppt_y</p:attrName>
                                        </p:attrNameLst>
                                      </p:cBhvr>
                                    </p:anim>
                                    <p:animRot by="21600000">
                                      <p:cBhvr>
                                        <p:cTn id="27" dur="1000" fill="hold">
                                          <p:stCondLst>
                                            <p:cond delay="0"/>
                                          </p:stCondLst>
                                        </p:cTn>
                                        <p:tgtEl>
                                          <p:spTgt spid="3">
                                            <p:txEl>
                                              <p:pRg st="1" end="1"/>
                                            </p:txEl>
                                          </p:spTgt>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grpId="0" nodeType="clickEffect">
                                  <p:stCondLst>
                                    <p:cond delay="0"/>
                                  </p:stCondLst>
                                  <p:iterate type="lt">
                                    <p:tmPct val="10000"/>
                                  </p:iterate>
                                  <p:childTnLst>
                                    <p:set>
                                      <p:cBhvr>
                                        <p:cTn id="31" dur="1" fill="hold">
                                          <p:stCondLst>
                                            <p:cond delay="0"/>
                                          </p:stCondLst>
                                        </p:cTn>
                                        <p:tgtEl>
                                          <p:spTgt spid="3">
                                            <p:txEl>
                                              <p:pRg st="2" end="2"/>
                                            </p:txEl>
                                          </p:spTgt>
                                        </p:tgtEl>
                                        <p:attrNameLst>
                                          <p:attrName>style.visibility</p:attrName>
                                        </p:attrNameLst>
                                      </p:cBhvr>
                                      <p:to>
                                        <p:strVal val="visible"/>
                                      </p:to>
                                    </p:set>
                                    <p:anim by="(-#ppt_w*2)" calcmode="lin" valueType="num">
                                      <p:cBhvr rctx="PPT">
                                        <p:cTn id="32" dur="500" autoRev="1" fill="hold">
                                          <p:stCondLst>
                                            <p:cond delay="0"/>
                                          </p:stCondLst>
                                        </p:cTn>
                                        <p:tgtEl>
                                          <p:spTgt spid="3">
                                            <p:txEl>
                                              <p:pRg st="2" end="2"/>
                                            </p:txEl>
                                          </p:spTgt>
                                        </p:tgtEl>
                                        <p:attrNameLst>
                                          <p:attrName>ppt_w</p:attrName>
                                        </p:attrNameLst>
                                      </p:cBhvr>
                                    </p:anim>
                                    <p:anim by="(#ppt_w*0.50)" calcmode="lin" valueType="num">
                                      <p:cBhvr>
                                        <p:cTn id="33" dur="500" decel="50000" autoRev="1" fill="hold">
                                          <p:stCondLst>
                                            <p:cond delay="0"/>
                                          </p:stCondLst>
                                        </p:cTn>
                                        <p:tgtEl>
                                          <p:spTgt spid="3">
                                            <p:txEl>
                                              <p:pRg st="2" end="2"/>
                                            </p:txEl>
                                          </p:spTgt>
                                        </p:tgtEl>
                                        <p:attrNameLst>
                                          <p:attrName>ppt_x</p:attrName>
                                        </p:attrNameLst>
                                      </p:cBhvr>
                                    </p:anim>
                                    <p:anim from="(-#ppt_h/2)" to="(#ppt_y)" calcmode="lin" valueType="num">
                                      <p:cBhvr>
                                        <p:cTn id="34" dur="1000" fill="hold">
                                          <p:stCondLst>
                                            <p:cond delay="0"/>
                                          </p:stCondLst>
                                        </p:cTn>
                                        <p:tgtEl>
                                          <p:spTgt spid="3">
                                            <p:txEl>
                                              <p:pRg st="2" end="2"/>
                                            </p:txEl>
                                          </p:spTgt>
                                        </p:tgtEl>
                                        <p:attrNameLst>
                                          <p:attrName>ppt_y</p:attrName>
                                        </p:attrNameLst>
                                      </p:cBhvr>
                                    </p:anim>
                                    <p:animRot by="21600000">
                                      <p:cBhvr>
                                        <p:cTn id="35" dur="1000" fill="hold">
                                          <p:stCondLst>
                                            <p:cond delay="0"/>
                                          </p:stCondLst>
                                        </p:cTn>
                                        <p:tgtEl>
                                          <p:spTgt spid="3">
                                            <p:txEl>
                                              <p:pRg st="2" end="2"/>
                                            </p:txEl>
                                          </p:spTgt>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56" presetClass="entr" presetSubtype="0" fill="hold" grpId="0" nodeType="clickEffect">
                                  <p:stCondLst>
                                    <p:cond delay="0"/>
                                  </p:stCondLst>
                                  <p:iterate type="lt">
                                    <p:tmPct val="10000"/>
                                  </p:iterate>
                                  <p:childTnLst>
                                    <p:set>
                                      <p:cBhvr>
                                        <p:cTn id="39" dur="1" fill="hold">
                                          <p:stCondLst>
                                            <p:cond delay="0"/>
                                          </p:stCondLst>
                                        </p:cTn>
                                        <p:tgtEl>
                                          <p:spTgt spid="3">
                                            <p:txEl>
                                              <p:pRg st="3" end="3"/>
                                            </p:txEl>
                                          </p:spTgt>
                                        </p:tgtEl>
                                        <p:attrNameLst>
                                          <p:attrName>style.visibility</p:attrName>
                                        </p:attrNameLst>
                                      </p:cBhvr>
                                      <p:to>
                                        <p:strVal val="visible"/>
                                      </p:to>
                                    </p:set>
                                    <p:anim by="(-#ppt_w*2)" calcmode="lin" valueType="num">
                                      <p:cBhvr rctx="PPT">
                                        <p:cTn id="40" dur="500" autoRev="1" fill="hold">
                                          <p:stCondLst>
                                            <p:cond delay="0"/>
                                          </p:stCondLst>
                                        </p:cTn>
                                        <p:tgtEl>
                                          <p:spTgt spid="3">
                                            <p:txEl>
                                              <p:pRg st="3" end="3"/>
                                            </p:txEl>
                                          </p:spTgt>
                                        </p:tgtEl>
                                        <p:attrNameLst>
                                          <p:attrName>ppt_w</p:attrName>
                                        </p:attrNameLst>
                                      </p:cBhvr>
                                    </p:anim>
                                    <p:anim by="(#ppt_w*0.50)" calcmode="lin" valueType="num">
                                      <p:cBhvr>
                                        <p:cTn id="41" dur="500" decel="50000" autoRev="1" fill="hold">
                                          <p:stCondLst>
                                            <p:cond delay="0"/>
                                          </p:stCondLst>
                                        </p:cTn>
                                        <p:tgtEl>
                                          <p:spTgt spid="3">
                                            <p:txEl>
                                              <p:pRg st="3" end="3"/>
                                            </p:txEl>
                                          </p:spTgt>
                                        </p:tgtEl>
                                        <p:attrNameLst>
                                          <p:attrName>ppt_x</p:attrName>
                                        </p:attrNameLst>
                                      </p:cBhvr>
                                    </p:anim>
                                    <p:anim from="(-#ppt_h/2)" to="(#ppt_y)" calcmode="lin" valueType="num">
                                      <p:cBhvr>
                                        <p:cTn id="42" dur="1000" fill="hold">
                                          <p:stCondLst>
                                            <p:cond delay="0"/>
                                          </p:stCondLst>
                                        </p:cTn>
                                        <p:tgtEl>
                                          <p:spTgt spid="3">
                                            <p:txEl>
                                              <p:pRg st="3" end="3"/>
                                            </p:txEl>
                                          </p:spTgt>
                                        </p:tgtEl>
                                        <p:attrNameLst>
                                          <p:attrName>ppt_y</p:attrName>
                                        </p:attrNameLst>
                                      </p:cBhvr>
                                    </p:anim>
                                    <p:animRot by="21600000">
                                      <p:cBhvr>
                                        <p:cTn id="43" dur="1000" fill="hold">
                                          <p:stCondLst>
                                            <p:cond delay="0"/>
                                          </p:stCondLst>
                                        </p:cTn>
                                        <p:tgtEl>
                                          <p:spTgt spid="3">
                                            <p:txEl>
                                              <p:pRg st="3" end="3"/>
                                            </p:txEl>
                                          </p:spTgt>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56" presetClass="entr" presetSubtype="0" fill="hold" grpId="0" nodeType="clickEffect">
                                  <p:stCondLst>
                                    <p:cond delay="0"/>
                                  </p:stCondLst>
                                  <p:iterate type="lt">
                                    <p:tmPct val="10000"/>
                                  </p:iterate>
                                  <p:childTnLst>
                                    <p:set>
                                      <p:cBhvr>
                                        <p:cTn id="47" dur="1" fill="hold">
                                          <p:stCondLst>
                                            <p:cond delay="0"/>
                                          </p:stCondLst>
                                        </p:cTn>
                                        <p:tgtEl>
                                          <p:spTgt spid="3">
                                            <p:txEl>
                                              <p:pRg st="4" end="4"/>
                                            </p:txEl>
                                          </p:spTgt>
                                        </p:tgtEl>
                                        <p:attrNameLst>
                                          <p:attrName>style.visibility</p:attrName>
                                        </p:attrNameLst>
                                      </p:cBhvr>
                                      <p:to>
                                        <p:strVal val="visible"/>
                                      </p:to>
                                    </p:set>
                                    <p:anim by="(-#ppt_w*2)" calcmode="lin" valueType="num">
                                      <p:cBhvr rctx="PPT">
                                        <p:cTn id="48" dur="500" autoRev="1" fill="hold">
                                          <p:stCondLst>
                                            <p:cond delay="0"/>
                                          </p:stCondLst>
                                        </p:cTn>
                                        <p:tgtEl>
                                          <p:spTgt spid="3">
                                            <p:txEl>
                                              <p:pRg st="4" end="4"/>
                                            </p:txEl>
                                          </p:spTgt>
                                        </p:tgtEl>
                                        <p:attrNameLst>
                                          <p:attrName>ppt_w</p:attrName>
                                        </p:attrNameLst>
                                      </p:cBhvr>
                                    </p:anim>
                                    <p:anim by="(#ppt_w*0.50)" calcmode="lin" valueType="num">
                                      <p:cBhvr>
                                        <p:cTn id="49" dur="500" decel="50000" autoRev="1" fill="hold">
                                          <p:stCondLst>
                                            <p:cond delay="0"/>
                                          </p:stCondLst>
                                        </p:cTn>
                                        <p:tgtEl>
                                          <p:spTgt spid="3">
                                            <p:txEl>
                                              <p:pRg st="4" end="4"/>
                                            </p:txEl>
                                          </p:spTgt>
                                        </p:tgtEl>
                                        <p:attrNameLst>
                                          <p:attrName>ppt_x</p:attrName>
                                        </p:attrNameLst>
                                      </p:cBhvr>
                                    </p:anim>
                                    <p:anim from="(-#ppt_h/2)" to="(#ppt_y)" calcmode="lin" valueType="num">
                                      <p:cBhvr>
                                        <p:cTn id="50" dur="1000" fill="hold">
                                          <p:stCondLst>
                                            <p:cond delay="0"/>
                                          </p:stCondLst>
                                        </p:cTn>
                                        <p:tgtEl>
                                          <p:spTgt spid="3">
                                            <p:txEl>
                                              <p:pRg st="4" end="4"/>
                                            </p:txEl>
                                          </p:spTgt>
                                        </p:tgtEl>
                                        <p:attrNameLst>
                                          <p:attrName>ppt_y</p:attrName>
                                        </p:attrNameLst>
                                      </p:cBhvr>
                                    </p:anim>
                                    <p:animRot by="21600000">
                                      <p:cBhvr>
                                        <p:cTn id="51" dur="1000" fill="hold">
                                          <p:stCondLst>
                                            <p:cond delay="0"/>
                                          </p:stCondLst>
                                        </p:cTn>
                                        <p:tgtEl>
                                          <p:spTgt spid="3">
                                            <p:txEl>
                                              <p:pRg st="4" end="4"/>
                                            </p:txEl>
                                          </p:spTgt>
                                        </p:tgtEl>
                                        <p:attrNameLst>
                                          <p:attrName>r</p:attrName>
                                        </p:attrNameLst>
                                      </p:cBhvr>
                                    </p:animRot>
                                  </p:childTnLst>
                                </p:cTn>
                              </p:par>
                            </p:childTnLst>
                          </p:cTn>
                        </p:par>
                      </p:childTnLst>
                    </p:cTn>
                  </p:par>
                  <p:par>
                    <p:cTn id="52" fill="hold">
                      <p:stCondLst>
                        <p:cond delay="indefinite"/>
                      </p:stCondLst>
                      <p:childTnLst>
                        <p:par>
                          <p:cTn id="53" fill="hold">
                            <p:stCondLst>
                              <p:cond delay="0"/>
                            </p:stCondLst>
                            <p:childTnLst>
                              <p:par>
                                <p:cTn id="54" presetID="56" presetClass="entr" presetSubtype="0" fill="hold" grpId="0" nodeType="clickEffect">
                                  <p:stCondLst>
                                    <p:cond delay="0"/>
                                  </p:stCondLst>
                                  <p:iterate type="lt">
                                    <p:tmPct val="10000"/>
                                  </p:iterate>
                                  <p:childTnLst>
                                    <p:set>
                                      <p:cBhvr>
                                        <p:cTn id="55" dur="1" fill="hold">
                                          <p:stCondLst>
                                            <p:cond delay="0"/>
                                          </p:stCondLst>
                                        </p:cTn>
                                        <p:tgtEl>
                                          <p:spTgt spid="3">
                                            <p:txEl>
                                              <p:pRg st="5" end="5"/>
                                            </p:txEl>
                                          </p:spTgt>
                                        </p:tgtEl>
                                        <p:attrNameLst>
                                          <p:attrName>style.visibility</p:attrName>
                                        </p:attrNameLst>
                                      </p:cBhvr>
                                      <p:to>
                                        <p:strVal val="visible"/>
                                      </p:to>
                                    </p:set>
                                    <p:anim by="(-#ppt_w*2)" calcmode="lin" valueType="num">
                                      <p:cBhvr rctx="PPT">
                                        <p:cTn id="56" dur="500" autoRev="1" fill="hold">
                                          <p:stCondLst>
                                            <p:cond delay="0"/>
                                          </p:stCondLst>
                                        </p:cTn>
                                        <p:tgtEl>
                                          <p:spTgt spid="3">
                                            <p:txEl>
                                              <p:pRg st="5" end="5"/>
                                            </p:txEl>
                                          </p:spTgt>
                                        </p:tgtEl>
                                        <p:attrNameLst>
                                          <p:attrName>ppt_w</p:attrName>
                                        </p:attrNameLst>
                                      </p:cBhvr>
                                    </p:anim>
                                    <p:anim by="(#ppt_w*0.50)" calcmode="lin" valueType="num">
                                      <p:cBhvr>
                                        <p:cTn id="57" dur="500" decel="50000" autoRev="1" fill="hold">
                                          <p:stCondLst>
                                            <p:cond delay="0"/>
                                          </p:stCondLst>
                                        </p:cTn>
                                        <p:tgtEl>
                                          <p:spTgt spid="3">
                                            <p:txEl>
                                              <p:pRg st="5" end="5"/>
                                            </p:txEl>
                                          </p:spTgt>
                                        </p:tgtEl>
                                        <p:attrNameLst>
                                          <p:attrName>ppt_x</p:attrName>
                                        </p:attrNameLst>
                                      </p:cBhvr>
                                    </p:anim>
                                    <p:anim from="(-#ppt_h/2)" to="(#ppt_y)" calcmode="lin" valueType="num">
                                      <p:cBhvr>
                                        <p:cTn id="58" dur="1000" fill="hold">
                                          <p:stCondLst>
                                            <p:cond delay="0"/>
                                          </p:stCondLst>
                                        </p:cTn>
                                        <p:tgtEl>
                                          <p:spTgt spid="3">
                                            <p:txEl>
                                              <p:pRg st="5" end="5"/>
                                            </p:txEl>
                                          </p:spTgt>
                                        </p:tgtEl>
                                        <p:attrNameLst>
                                          <p:attrName>ppt_y</p:attrName>
                                        </p:attrNameLst>
                                      </p:cBhvr>
                                    </p:anim>
                                    <p:animRot by="21600000">
                                      <p:cBhvr>
                                        <p:cTn id="59" dur="1000" fill="hold">
                                          <p:stCondLst>
                                            <p:cond delay="0"/>
                                          </p:stCondLst>
                                        </p:cTn>
                                        <p:tgtEl>
                                          <p:spTgt spid="3">
                                            <p:txEl>
                                              <p:pRg st="5" end="5"/>
                                            </p:txEl>
                                          </p:spTgt>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56" presetClass="entr" presetSubtype="0" fill="hold" grpId="0" nodeType="clickEffect">
                                  <p:stCondLst>
                                    <p:cond delay="0"/>
                                  </p:stCondLst>
                                  <p:iterate type="lt">
                                    <p:tmPct val="10000"/>
                                  </p:iterate>
                                  <p:childTnLst>
                                    <p:set>
                                      <p:cBhvr>
                                        <p:cTn id="63" dur="1" fill="hold">
                                          <p:stCondLst>
                                            <p:cond delay="0"/>
                                          </p:stCondLst>
                                        </p:cTn>
                                        <p:tgtEl>
                                          <p:spTgt spid="3">
                                            <p:txEl>
                                              <p:pRg st="6" end="6"/>
                                            </p:txEl>
                                          </p:spTgt>
                                        </p:tgtEl>
                                        <p:attrNameLst>
                                          <p:attrName>style.visibility</p:attrName>
                                        </p:attrNameLst>
                                      </p:cBhvr>
                                      <p:to>
                                        <p:strVal val="visible"/>
                                      </p:to>
                                    </p:set>
                                    <p:anim by="(-#ppt_w*2)" calcmode="lin" valueType="num">
                                      <p:cBhvr rctx="PPT">
                                        <p:cTn id="64" dur="500" autoRev="1" fill="hold">
                                          <p:stCondLst>
                                            <p:cond delay="0"/>
                                          </p:stCondLst>
                                        </p:cTn>
                                        <p:tgtEl>
                                          <p:spTgt spid="3">
                                            <p:txEl>
                                              <p:pRg st="6" end="6"/>
                                            </p:txEl>
                                          </p:spTgt>
                                        </p:tgtEl>
                                        <p:attrNameLst>
                                          <p:attrName>ppt_w</p:attrName>
                                        </p:attrNameLst>
                                      </p:cBhvr>
                                    </p:anim>
                                    <p:anim by="(#ppt_w*0.50)" calcmode="lin" valueType="num">
                                      <p:cBhvr>
                                        <p:cTn id="65" dur="500" decel="50000" autoRev="1" fill="hold">
                                          <p:stCondLst>
                                            <p:cond delay="0"/>
                                          </p:stCondLst>
                                        </p:cTn>
                                        <p:tgtEl>
                                          <p:spTgt spid="3">
                                            <p:txEl>
                                              <p:pRg st="6" end="6"/>
                                            </p:txEl>
                                          </p:spTgt>
                                        </p:tgtEl>
                                        <p:attrNameLst>
                                          <p:attrName>ppt_x</p:attrName>
                                        </p:attrNameLst>
                                      </p:cBhvr>
                                    </p:anim>
                                    <p:anim from="(-#ppt_h/2)" to="(#ppt_y)" calcmode="lin" valueType="num">
                                      <p:cBhvr>
                                        <p:cTn id="66" dur="1000" fill="hold">
                                          <p:stCondLst>
                                            <p:cond delay="0"/>
                                          </p:stCondLst>
                                        </p:cTn>
                                        <p:tgtEl>
                                          <p:spTgt spid="3">
                                            <p:txEl>
                                              <p:pRg st="6" end="6"/>
                                            </p:txEl>
                                          </p:spTgt>
                                        </p:tgtEl>
                                        <p:attrNameLst>
                                          <p:attrName>ppt_y</p:attrName>
                                        </p:attrNameLst>
                                      </p:cBhvr>
                                    </p:anim>
                                    <p:animRot by="21600000">
                                      <p:cBhvr>
                                        <p:cTn id="67" dur="1000" fill="hold">
                                          <p:stCondLst>
                                            <p:cond delay="0"/>
                                          </p:stCondLst>
                                        </p:cTn>
                                        <p:tgtEl>
                                          <p:spTgt spid="3">
                                            <p:txEl>
                                              <p:pRg st="6" end="6"/>
                                            </p:txEl>
                                          </p:spTgt>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56" presetClass="entr" presetSubtype="0" fill="hold" grpId="0" nodeType="clickEffect">
                                  <p:stCondLst>
                                    <p:cond delay="0"/>
                                  </p:stCondLst>
                                  <p:iterate type="lt">
                                    <p:tmPct val="10000"/>
                                  </p:iterate>
                                  <p:childTnLst>
                                    <p:set>
                                      <p:cBhvr>
                                        <p:cTn id="71" dur="1" fill="hold">
                                          <p:stCondLst>
                                            <p:cond delay="0"/>
                                          </p:stCondLst>
                                        </p:cTn>
                                        <p:tgtEl>
                                          <p:spTgt spid="3">
                                            <p:txEl>
                                              <p:pRg st="7" end="7"/>
                                            </p:txEl>
                                          </p:spTgt>
                                        </p:tgtEl>
                                        <p:attrNameLst>
                                          <p:attrName>style.visibility</p:attrName>
                                        </p:attrNameLst>
                                      </p:cBhvr>
                                      <p:to>
                                        <p:strVal val="visible"/>
                                      </p:to>
                                    </p:set>
                                    <p:anim by="(-#ppt_w*2)" calcmode="lin" valueType="num">
                                      <p:cBhvr rctx="PPT">
                                        <p:cTn id="72" dur="500" autoRev="1" fill="hold">
                                          <p:stCondLst>
                                            <p:cond delay="0"/>
                                          </p:stCondLst>
                                        </p:cTn>
                                        <p:tgtEl>
                                          <p:spTgt spid="3">
                                            <p:txEl>
                                              <p:pRg st="7" end="7"/>
                                            </p:txEl>
                                          </p:spTgt>
                                        </p:tgtEl>
                                        <p:attrNameLst>
                                          <p:attrName>ppt_w</p:attrName>
                                        </p:attrNameLst>
                                      </p:cBhvr>
                                    </p:anim>
                                    <p:anim by="(#ppt_w*0.50)" calcmode="lin" valueType="num">
                                      <p:cBhvr>
                                        <p:cTn id="73" dur="500" decel="50000" autoRev="1" fill="hold">
                                          <p:stCondLst>
                                            <p:cond delay="0"/>
                                          </p:stCondLst>
                                        </p:cTn>
                                        <p:tgtEl>
                                          <p:spTgt spid="3">
                                            <p:txEl>
                                              <p:pRg st="7" end="7"/>
                                            </p:txEl>
                                          </p:spTgt>
                                        </p:tgtEl>
                                        <p:attrNameLst>
                                          <p:attrName>ppt_x</p:attrName>
                                        </p:attrNameLst>
                                      </p:cBhvr>
                                    </p:anim>
                                    <p:anim from="(-#ppt_h/2)" to="(#ppt_y)" calcmode="lin" valueType="num">
                                      <p:cBhvr>
                                        <p:cTn id="74" dur="1000" fill="hold">
                                          <p:stCondLst>
                                            <p:cond delay="0"/>
                                          </p:stCondLst>
                                        </p:cTn>
                                        <p:tgtEl>
                                          <p:spTgt spid="3">
                                            <p:txEl>
                                              <p:pRg st="7" end="7"/>
                                            </p:txEl>
                                          </p:spTgt>
                                        </p:tgtEl>
                                        <p:attrNameLst>
                                          <p:attrName>ppt_y</p:attrName>
                                        </p:attrNameLst>
                                      </p:cBhvr>
                                    </p:anim>
                                    <p:animRot by="21600000">
                                      <p:cBhvr>
                                        <p:cTn id="75" dur="1000" fill="hold">
                                          <p:stCondLst>
                                            <p:cond delay="0"/>
                                          </p:stCondLst>
                                        </p:cTn>
                                        <p:tgtEl>
                                          <p:spTgt spid="3">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hakkindabilgi.biz/wp-content/uploads/2014/09/atat%C3%BCrk%C3%BCn-bilim-ile-ilgili-s%C3%B6zler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6096000" cy="3076575"/>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http://www.kemalpasalife.com/wp-content/uploads/2014/11/atat%C3%BCrk-10-kas%C4%B1m-atat%C3%BCrk%C3%BCn-s%C3%B6zleri-atat%C3%BCrk-s%C3%B6zleri-%C3%B6zl%C3%BC-s%C3%B6zler-%C3%BCnl%C3%BC-s%C3%B6zler-atat%C3%BCrk%C3%BC-anma-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3367636"/>
            <a:ext cx="7810500" cy="289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5254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circle(out)">
                                      <p:cBhvr>
                                        <p:cTn id="7" dur="20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box(in)">
                                      <p:cBhvr>
                                        <p:cTn id="12"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16632"/>
            <a:ext cx="7924800" cy="652934"/>
          </a:xfrm>
        </p:spPr>
        <p:txBody>
          <a:bodyPr/>
          <a:lstStyle/>
          <a:p>
            <a:pPr algn="ctr"/>
            <a:r>
              <a:rPr lang="tr-TR" b="1" dirty="0" smtClean="0">
                <a:latin typeface="Comic Sans MS" pitchFamily="66" charset="0"/>
              </a:rPr>
              <a:t>BİLGİ KAYNAKLARI</a:t>
            </a:r>
            <a:endParaRPr lang="tr-TR" b="1" dirty="0">
              <a:latin typeface="Comic Sans MS" pitchFamily="66" charset="0"/>
            </a:endParaRPr>
          </a:p>
        </p:txBody>
      </p:sp>
      <p:sp>
        <p:nvSpPr>
          <p:cNvPr id="3" name="İçerik Yer Tutucusu 2"/>
          <p:cNvSpPr>
            <a:spLocks noGrp="1"/>
          </p:cNvSpPr>
          <p:nvPr>
            <p:ph sz="quarter" idx="13"/>
          </p:nvPr>
        </p:nvSpPr>
        <p:spPr>
          <a:xfrm>
            <a:off x="179512" y="836712"/>
            <a:ext cx="8784976" cy="5112568"/>
          </a:xfrm>
        </p:spPr>
        <p:txBody>
          <a:bodyPr>
            <a:normAutofit/>
          </a:bodyPr>
          <a:lstStyle/>
          <a:p>
            <a:pPr marL="0" indent="0">
              <a:buNone/>
            </a:pPr>
            <a:r>
              <a:rPr lang="tr-TR" dirty="0">
                <a:latin typeface="Comic Sans MS" pitchFamily="66" charset="0"/>
              </a:rPr>
              <a:t>Bilgi edinmek amacıyla kullandığımız yayınlara bilgi kaynakları denir. </a:t>
            </a:r>
            <a:endParaRPr lang="tr-TR" dirty="0" smtClean="0">
              <a:latin typeface="Comic Sans MS" pitchFamily="66" charset="0"/>
            </a:endParaRPr>
          </a:p>
          <a:p>
            <a:r>
              <a:rPr lang="tr-TR" b="1" dirty="0" smtClean="0">
                <a:latin typeface="Comic Sans MS" pitchFamily="66" charset="0"/>
              </a:rPr>
              <a:t>1</a:t>
            </a:r>
            <a:r>
              <a:rPr lang="tr-TR" b="1" dirty="0">
                <a:latin typeface="Comic Sans MS" pitchFamily="66" charset="0"/>
              </a:rPr>
              <a:t>) Gazeteleri</a:t>
            </a:r>
            <a:r>
              <a:rPr lang="tr-TR" b="1" dirty="0" smtClean="0">
                <a:latin typeface="Comic Sans MS" pitchFamily="66" charset="0"/>
              </a:rPr>
              <a:t>, dergi</a:t>
            </a:r>
            <a:r>
              <a:rPr lang="tr-TR" b="1" dirty="0">
                <a:latin typeface="Comic Sans MS" pitchFamily="66" charset="0"/>
              </a:rPr>
              <a:t>, kitap, ansiklopedi, internet </a:t>
            </a:r>
            <a:r>
              <a:rPr lang="tr-TR" dirty="0">
                <a:latin typeface="Comic Sans MS" pitchFamily="66" charset="0"/>
              </a:rPr>
              <a:t>gibi kaynaklardan bilgi edinebiliriz..</a:t>
            </a:r>
          </a:p>
          <a:p>
            <a:r>
              <a:rPr lang="tr-TR" b="1" dirty="0">
                <a:latin typeface="Comic Sans MS" pitchFamily="66" charset="0"/>
              </a:rPr>
              <a:t>2) </a:t>
            </a:r>
            <a:r>
              <a:rPr lang="tr-TR" b="1" dirty="0">
                <a:solidFill>
                  <a:schemeClr val="accent6"/>
                </a:solidFill>
                <a:latin typeface="Comic Sans MS" pitchFamily="66" charset="0"/>
              </a:rPr>
              <a:t>Kitaplar</a:t>
            </a:r>
            <a:r>
              <a:rPr lang="tr-TR" dirty="0" smtClean="0">
                <a:solidFill>
                  <a:schemeClr val="accent6"/>
                </a:solidFill>
                <a:latin typeface="Comic Sans MS" pitchFamily="66" charset="0"/>
              </a:rPr>
              <a:t>: </a:t>
            </a:r>
            <a:r>
              <a:rPr lang="tr-TR" dirty="0" smtClean="0">
                <a:latin typeface="Comic Sans MS" pitchFamily="66" charset="0"/>
              </a:rPr>
              <a:t>Bir </a:t>
            </a:r>
            <a:r>
              <a:rPr lang="tr-TR" dirty="0">
                <a:latin typeface="Comic Sans MS" pitchFamily="66" charset="0"/>
              </a:rPr>
              <a:t>konuda çeşitli düzeylerde bilgi içeren, genellikle tek ciltten oluşan, bir veya daha fazla yazar tarafından yazılmış temel bilgi kaynaklarıdır. </a:t>
            </a:r>
          </a:p>
          <a:p>
            <a:r>
              <a:rPr lang="tr-TR" b="1" dirty="0">
                <a:latin typeface="Comic Sans MS" pitchFamily="66" charset="0"/>
              </a:rPr>
              <a:t>3)  Sözlükler:</a:t>
            </a:r>
            <a:r>
              <a:rPr lang="tr-TR" dirty="0">
                <a:latin typeface="Comic Sans MS" pitchFamily="66" charset="0"/>
              </a:rPr>
              <a:t> Bir sözcüğün yazılışını, okunuşunu, anlamını veya başka dillerdeki karşılığını öğrenmek için başvurulan kaynaklardır. </a:t>
            </a:r>
          </a:p>
          <a:p>
            <a:r>
              <a:rPr lang="tr-TR" b="1" dirty="0">
                <a:latin typeface="Comic Sans MS" pitchFamily="66" charset="0"/>
              </a:rPr>
              <a:t>4)</a:t>
            </a:r>
            <a:r>
              <a:rPr lang="tr-TR" dirty="0">
                <a:latin typeface="Comic Sans MS" pitchFamily="66" charset="0"/>
              </a:rPr>
              <a:t> </a:t>
            </a:r>
            <a:r>
              <a:rPr lang="tr-TR" b="1" dirty="0">
                <a:solidFill>
                  <a:schemeClr val="accent6"/>
                </a:solidFill>
                <a:latin typeface="Comic Sans MS" pitchFamily="66" charset="0"/>
              </a:rPr>
              <a:t>Ansiklopediler</a:t>
            </a:r>
            <a:r>
              <a:rPr lang="tr-TR" b="1" dirty="0" smtClean="0">
                <a:solidFill>
                  <a:schemeClr val="accent6"/>
                </a:solidFill>
                <a:latin typeface="Comic Sans MS" pitchFamily="66" charset="0"/>
              </a:rPr>
              <a:t>: </a:t>
            </a:r>
            <a:r>
              <a:rPr lang="tr-TR" dirty="0" smtClean="0">
                <a:latin typeface="Comic Sans MS" pitchFamily="66" charset="0"/>
              </a:rPr>
              <a:t>Çeşitli </a:t>
            </a:r>
            <a:r>
              <a:rPr lang="tr-TR" dirty="0">
                <a:latin typeface="Comic Sans MS" pitchFamily="66" charset="0"/>
              </a:rPr>
              <a:t>konularda belirli bir yönteme göre düzenlenen, bilim, sanat gibi uğraş dallarının tüm bilgilerini ayrıntılı olarak bir arada bulunduran ve genellikle birkaç ciltten oluşan kitaplardır.</a:t>
            </a:r>
          </a:p>
          <a:p>
            <a:r>
              <a:rPr lang="tr-TR" b="1" dirty="0">
                <a:latin typeface="Comic Sans MS" pitchFamily="66" charset="0"/>
              </a:rPr>
              <a:t>5) Almanaklar:</a:t>
            </a:r>
            <a:r>
              <a:rPr lang="tr-TR" dirty="0">
                <a:latin typeface="Comic Sans MS" pitchFamily="66" charset="0"/>
              </a:rPr>
              <a:t> Yılda bir çıkan ve o yılın olaylarını anlatan kitaplardır.</a:t>
            </a:r>
          </a:p>
          <a:p>
            <a:r>
              <a:rPr lang="tr-TR" b="1" dirty="0">
                <a:latin typeface="Comic Sans MS" pitchFamily="66" charset="0"/>
              </a:rPr>
              <a:t>6) </a:t>
            </a:r>
            <a:r>
              <a:rPr lang="tr-TR" b="1" dirty="0">
                <a:solidFill>
                  <a:schemeClr val="accent6"/>
                </a:solidFill>
                <a:latin typeface="Comic Sans MS" pitchFamily="66" charset="0"/>
              </a:rPr>
              <a:t>Atlaslar:</a:t>
            </a:r>
            <a:r>
              <a:rPr lang="tr-TR" dirty="0">
                <a:solidFill>
                  <a:schemeClr val="accent6"/>
                </a:solidFill>
                <a:latin typeface="Comic Sans MS" pitchFamily="66" charset="0"/>
              </a:rPr>
              <a:t> </a:t>
            </a:r>
            <a:r>
              <a:rPr lang="tr-TR" dirty="0">
                <a:latin typeface="Comic Sans MS" pitchFamily="66" charset="0"/>
              </a:rPr>
              <a:t>dünyanın, bir ülkenin, veya bir bölgenin fiziki ve siyasi coğrafyası, ekonomisi,, tarih vb. konularda toplu bilgi vermek için bir araya getirilmiş coğrafya haritalarıdır</a:t>
            </a:r>
            <a:r>
              <a:rPr lang="tr-TR" dirty="0" smtClean="0">
                <a:latin typeface="Comic Sans MS" pitchFamily="66" charset="0"/>
              </a:rPr>
              <a:t>.</a:t>
            </a:r>
            <a:endParaRPr lang="tr-TR" dirty="0">
              <a:latin typeface="Comic Sans MS" pitchFamily="66" charset="0"/>
            </a:endParaRPr>
          </a:p>
        </p:txBody>
      </p:sp>
    </p:spTree>
    <p:extLst>
      <p:ext uri="{BB962C8B-B14F-4D97-AF65-F5344CB8AC3E}">
        <p14:creationId xmlns:p14="http://schemas.microsoft.com/office/powerpoint/2010/main" val="25543896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by="(-#ppt_w*2)" calcmode="lin" valueType="num">
                                      <p:cBhvr rctx="PPT">
                                        <p:cTn id="16" dur="500" autoRev="1" fill="hold">
                                          <p:stCondLst>
                                            <p:cond delay="0"/>
                                          </p:stCondLst>
                                        </p:cTn>
                                        <p:tgtEl>
                                          <p:spTgt spid="3">
                                            <p:txEl>
                                              <p:pRg st="0" end="0"/>
                                            </p:txEl>
                                          </p:spTgt>
                                        </p:tgtEl>
                                        <p:attrNameLst>
                                          <p:attrName>ppt_w</p:attrName>
                                        </p:attrNameLst>
                                      </p:cBhvr>
                                    </p:anim>
                                    <p:anim by="(#ppt_w*0.50)" calcmode="lin" valueType="num">
                                      <p:cBhvr>
                                        <p:cTn id="17" dur="500" decel="50000" autoRev="1" fill="hold">
                                          <p:stCondLst>
                                            <p:cond delay="0"/>
                                          </p:stCondLst>
                                        </p:cTn>
                                        <p:tgtEl>
                                          <p:spTgt spid="3">
                                            <p:txEl>
                                              <p:pRg st="0" end="0"/>
                                            </p:txEl>
                                          </p:spTgt>
                                        </p:tgtEl>
                                        <p:attrNameLst>
                                          <p:attrName>ppt_x</p:attrName>
                                        </p:attrNameLst>
                                      </p:cBhvr>
                                    </p:anim>
                                    <p:anim from="(-#ppt_h/2)" to="(#ppt_y)" calcmode="lin" valueType="num">
                                      <p:cBhvr>
                                        <p:cTn id="18" dur="1000" fill="hold">
                                          <p:stCondLst>
                                            <p:cond delay="0"/>
                                          </p:stCondLst>
                                        </p:cTn>
                                        <p:tgtEl>
                                          <p:spTgt spid="3">
                                            <p:txEl>
                                              <p:pRg st="0" end="0"/>
                                            </p:txEl>
                                          </p:spTgt>
                                        </p:tgtEl>
                                        <p:attrNameLst>
                                          <p:attrName>ppt_y</p:attrName>
                                        </p:attrNameLst>
                                      </p:cBhvr>
                                    </p:anim>
                                    <p:animRot by="21600000">
                                      <p:cBhvr>
                                        <p:cTn id="19" dur="1000" fill="hold">
                                          <p:stCondLst>
                                            <p:cond delay="0"/>
                                          </p:stCondLst>
                                        </p:cTn>
                                        <p:tgtEl>
                                          <p:spTgt spid="3">
                                            <p:txEl>
                                              <p:pRg st="0" end="0"/>
                                            </p:txEl>
                                          </p:spTgt>
                                        </p:tgtEl>
                                        <p:attrNameLst>
                                          <p:attrName>r</p:attrName>
                                        </p:attrNameLst>
                                      </p:cBhvr>
                                    </p:animRot>
                                  </p:childTnLst>
                                </p:cTn>
                              </p:par>
                              <p:par>
                                <p:cTn id="20" presetID="56" presetClass="entr" presetSubtype="0" fill="hold" nodeType="withEffect">
                                  <p:stCondLst>
                                    <p:cond delay="0"/>
                                  </p:stCondLst>
                                  <p:iterate type="lt">
                                    <p:tmPct val="10000"/>
                                  </p:iterate>
                                  <p:childTnLst>
                                    <p:set>
                                      <p:cBhvr>
                                        <p:cTn id="21" dur="1" fill="hold">
                                          <p:stCondLst>
                                            <p:cond delay="0"/>
                                          </p:stCondLst>
                                        </p:cTn>
                                        <p:tgtEl>
                                          <p:spTgt spid="3">
                                            <p:txEl>
                                              <p:pRg st="1" end="1"/>
                                            </p:txEl>
                                          </p:spTgt>
                                        </p:tgtEl>
                                        <p:attrNameLst>
                                          <p:attrName>style.visibility</p:attrName>
                                        </p:attrNameLst>
                                      </p:cBhvr>
                                      <p:to>
                                        <p:strVal val="visible"/>
                                      </p:to>
                                    </p:set>
                                    <p:anim by="(-#ppt_w*2)" calcmode="lin" valueType="num">
                                      <p:cBhvr rctx="PPT">
                                        <p:cTn id="22" dur="500" autoRev="1" fill="hold">
                                          <p:stCondLst>
                                            <p:cond delay="0"/>
                                          </p:stCondLst>
                                        </p:cTn>
                                        <p:tgtEl>
                                          <p:spTgt spid="3">
                                            <p:txEl>
                                              <p:pRg st="1" end="1"/>
                                            </p:txEl>
                                          </p:spTgt>
                                        </p:tgtEl>
                                        <p:attrNameLst>
                                          <p:attrName>ppt_w</p:attrName>
                                        </p:attrNameLst>
                                      </p:cBhvr>
                                    </p:anim>
                                    <p:anim by="(#ppt_w*0.50)" calcmode="lin" valueType="num">
                                      <p:cBhvr>
                                        <p:cTn id="23" dur="500" decel="50000" autoRev="1" fill="hold">
                                          <p:stCondLst>
                                            <p:cond delay="0"/>
                                          </p:stCondLst>
                                        </p:cTn>
                                        <p:tgtEl>
                                          <p:spTgt spid="3">
                                            <p:txEl>
                                              <p:pRg st="1" end="1"/>
                                            </p:txEl>
                                          </p:spTgt>
                                        </p:tgtEl>
                                        <p:attrNameLst>
                                          <p:attrName>ppt_x</p:attrName>
                                        </p:attrNameLst>
                                      </p:cBhvr>
                                    </p:anim>
                                    <p:anim from="(-#ppt_h/2)" to="(#ppt_y)" calcmode="lin" valueType="num">
                                      <p:cBhvr>
                                        <p:cTn id="24" dur="1000" fill="hold">
                                          <p:stCondLst>
                                            <p:cond delay="0"/>
                                          </p:stCondLst>
                                        </p:cTn>
                                        <p:tgtEl>
                                          <p:spTgt spid="3">
                                            <p:txEl>
                                              <p:pRg st="1" end="1"/>
                                            </p:txEl>
                                          </p:spTgt>
                                        </p:tgtEl>
                                        <p:attrNameLst>
                                          <p:attrName>ppt_y</p:attrName>
                                        </p:attrNameLst>
                                      </p:cBhvr>
                                    </p:anim>
                                    <p:animRot by="21600000">
                                      <p:cBhvr>
                                        <p:cTn id="25" dur="1000" fill="hold">
                                          <p:stCondLst>
                                            <p:cond delay="0"/>
                                          </p:stCondLst>
                                        </p:cTn>
                                        <p:tgtEl>
                                          <p:spTgt spid="3">
                                            <p:txEl>
                                              <p:pRg st="1" end="1"/>
                                            </p:txEl>
                                          </p:spTgt>
                                        </p:tgtEl>
                                        <p:attrNameLst>
                                          <p:attrName>r</p:attrName>
                                        </p:attrNameLst>
                                      </p:cBhvr>
                                    </p:animRot>
                                  </p:childTnLst>
                                </p:cTn>
                              </p:par>
                              <p:par>
                                <p:cTn id="26" presetID="56" presetClass="entr" presetSubtype="0" fill="hold" nodeType="withEffect">
                                  <p:stCondLst>
                                    <p:cond delay="0"/>
                                  </p:stCondLst>
                                  <p:iterate type="lt">
                                    <p:tmPct val="10000"/>
                                  </p:iterate>
                                  <p:childTnLst>
                                    <p:set>
                                      <p:cBhvr>
                                        <p:cTn id="27" dur="1" fill="hold">
                                          <p:stCondLst>
                                            <p:cond delay="0"/>
                                          </p:stCondLst>
                                        </p:cTn>
                                        <p:tgtEl>
                                          <p:spTgt spid="3">
                                            <p:txEl>
                                              <p:pRg st="2" end="2"/>
                                            </p:txEl>
                                          </p:spTgt>
                                        </p:tgtEl>
                                        <p:attrNameLst>
                                          <p:attrName>style.visibility</p:attrName>
                                        </p:attrNameLst>
                                      </p:cBhvr>
                                      <p:to>
                                        <p:strVal val="visible"/>
                                      </p:to>
                                    </p:set>
                                    <p:anim by="(-#ppt_w*2)" calcmode="lin" valueType="num">
                                      <p:cBhvr rctx="PPT">
                                        <p:cTn id="28" dur="500" autoRev="1" fill="hold">
                                          <p:stCondLst>
                                            <p:cond delay="0"/>
                                          </p:stCondLst>
                                        </p:cTn>
                                        <p:tgtEl>
                                          <p:spTgt spid="3">
                                            <p:txEl>
                                              <p:pRg st="2" end="2"/>
                                            </p:txEl>
                                          </p:spTgt>
                                        </p:tgtEl>
                                        <p:attrNameLst>
                                          <p:attrName>ppt_w</p:attrName>
                                        </p:attrNameLst>
                                      </p:cBhvr>
                                    </p:anim>
                                    <p:anim by="(#ppt_w*0.50)" calcmode="lin" valueType="num">
                                      <p:cBhvr>
                                        <p:cTn id="29" dur="500" decel="50000" autoRev="1" fill="hold">
                                          <p:stCondLst>
                                            <p:cond delay="0"/>
                                          </p:stCondLst>
                                        </p:cTn>
                                        <p:tgtEl>
                                          <p:spTgt spid="3">
                                            <p:txEl>
                                              <p:pRg st="2" end="2"/>
                                            </p:txEl>
                                          </p:spTgt>
                                        </p:tgtEl>
                                        <p:attrNameLst>
                                          <p:attrName>ppt_x</p:attrName>
                                        </p:attrNameLst>
                                      </p:cBhvr>
                                    </p:anim>
                                    <p:anim from="(-#ppt_h/2)" to="(#ppt_y)" calcmode="lin" valueType="num">
                                      <p:cBhvr>
                                        <p:cTn id="30" dur="1000" fill="hold">
                                          <p:stCondLst>
                                            <p:cond delay="0"/>
                                          </p:stCondLst>
                                        </p:cTn>
                                        <p:tgtEl>
                                          <p:spTgt spid="3">
                                            <p:txEl>
                                              <p:pRg st="2" end="2"/>
                                            </p:txEl>
                                          </p:spTgt>
                                        </p:tgtEl>
                                        <p:attrNameLst>
                                          <p:attrName>ppt_y</p:attrName>
                                        </p:attrNameLst>
                                      </p:cBhvr>
                                    </p:anim>
                                    <p:animRot by="21600000">
                                      <p:cBhvr>
                                        <p:cTn id="31" dur="1000" fill="hold">
                                          <p:stCondLst>
                                            <p:cond delay="0"/>
                                          </p:stCondLst>
                                        </p:cTn>
                                        <p:tgtEl>
                                          <p:spTgt spid="3">
                                            <p:txEl>
                                              <p:pRg st="2" end="2"/>
                                            </p:txEl>
                                          </p:spTgt>
                                        </p:tgtEl>
                                        <p:attrNameLst>
                                          <p:attrName>r</p:attrName>
                                        </p:attrNameLst>
                                      </p:cBhvr>
                                    </p:animRot>
                                  </p:childTnLst>
                                </p:cTn>
                              </p:par>
                              <p:par>
                                <p:cTn id="32" presetID="56" presetClass="entr" presetSubtype="0" fill="hold" nodeType="with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by="(-#ppt_w*2)" calcmode="lin" valueType="num">
                                      <p:cBhvr rctx="PPT">
                                        <p:cTn id="34" dur="500" autoRev="1" fill="hold">
                                          <p:stCondLst>
                                            <p:cond delay="0"/>
                                          </p:stCondLst>
                                        </p:cTn>
                                        <p:tgtEl>
                                          <p:spTgt spid="3">
                                            <p:txEl>
                                              <p:pRg st="3" end="3"/>
                                            </p:txEl>
                                          </p:spTgt>
                                        </p:tgtEl>
                                        <p:attrNameLst>
                                          <p:attrName>ppt_w</p:attrName>
                                        </p:attrNameLst>
                                      </p:cBhvr>
                                    </p:anim>
                                    <p:anim by="(#ppt_w*0.50)" calcmode="lin" valueType="num">
                                      <p:cBhvr>
                                        <p:cTn id="35" dur="500" decel="50000" autoRev="1" fill="hold">
                                          <p:stCondLst>
                                            <p:cond delay="0"/>
                                          </p:stCondLst>
                                        </p:cTn>
                                        <p:tgtEl>
                                          <p:spTgt spid="3">
                                            <p:txEl>
                                              <p:pRg st="3" end="3"/>
                                            </p:txEl>
                                          </p:spTgt>
                                        </p:tgtEl>
                                        <p:attrNameLst>
                                          <p:attrName>ppt_x</p:attrName>
                                        </p:attrNameLst>
                                      </p:cBhvr>
                                    </p:anim>
                                    <p:anim from="(-#ppt_h/2)" to="(#ppt_y)" calcmode="lin" valueType="num">
                                      <p:cBhvr>
                                        <p:cTn id="36" dur="1000" fill="hold">
                                          <p:stCondLst>
                                            <p:cond delay="0"/>
                                          </p:stCondLst>
                                        </p:cTn>
                                        <p:tgtEl>
                                          <p:spTgt spid="3">
                                            <p:txEl>
                                              <p:pRg st="3" end="3"/>
                                            </p:txEl>
                                          </p:spTgt>
                                        </p:tgtEl>
                                        <p:attrNameLst>
                                          <p:attrName>ppt_y</p:attrName>
                                        </p:attrNameLst>
                                      </p:cBhvr>
                                    </p:anim>
                                    <p:animRot by="21600000">
                                      <p:cBhvr>
                                        <p:cTn id="37" dur="1000" fill="hold">
                                          <p:stCondLst>
                                            <p:cond delay="0"/>
                                          </p:stCondLst>
                                        </p:cTn>
                                        <p:tgtEl>
                                          <p:spTgt spid="3">
                                            <p:txEl>
                                              <p:pRg st="3" end="3"/>
                                            </p:txEl>
                                          </p:spTgt>
                                        </p:tgtEl>
                                        <p:attrNameLst>
                                          <p:attrName>r</p:attrName>
                                        </p:attrNameLst>
                                      </p:cBhvr>
                                    </p:animRot>
                                  </p:childTnLst>
                                </p:cTn>
                              </p:par>
                              <p:par>
                                <p:cTn id="38" presetID="56" presetClass="entr" presetSubtype="0" fill="hold" nodeType="withEffect">
                                  <p:stCondLst>
                                    <p:cond delay="0"/>
                                  </p:stCondLst>
                                  <p:iterate type="lt">
                                    <p:tmPct val="10000"/>
                                  </p:iterate>
                                  <p:childTnLst>
                                    <p:set>
                                      <p:cBhvr>
                                        <p:cTn id="39" dur="1" fill="hold">
                                          <p:stCondLst>
                                            <p:cond delay="0"/>
                                          </p:stCondLst>
                                        </p:cTn>
                                        <p:tgtEl>
                                          <p:spTgt spid="3">
                                            <p:txEl>
                                              <p:pRg st="4" end="4"/>
                                            </p:txEl>
                                          </p:spTgt>
                                        </p:tgtEl>
                                        <p:attrNameLst>
                                          <p:attrName>style.visibility</p:attrName>
                                        </p:attrNameLst>
                                      </p:cBhvr>
                                      <p:to>
                                        <p:strVal val="visible"/>
                                      </p:to>
                                    </p:set>
                                    <p:anim by="(-#ppt_w*2)" calcmode="lin" valueType="num">
                                      <p:cBhvr rctx="PPT">
                                        <p:cTn id="40" dur="500" autoRev="1" fill="hold">
                                          <p:stCondLst>
                                            <p:cond delay="0"/>
                                          </p:stCondLst>
                                        </p:cTn>
                                        <p:tgtEl>
                                          <p:spTgt spid="3">
                                            <p:txEl>
                                              <p:pRg st="4" end="4"/>
                                            </p:txEl>
                                          </p:spTgt>
                                        </p:tgtEl>
                                        <p:attrNameLst>
                                          <p:attrName>ppt_w</p:attrName>
                                        </p:attrNameLst>
                                      </p:cBhvr>
                                    </p:anim>
                                    <p:anim by="(#ppt_w*0.50)" calcmode="lin" valueType="num">
                                      <p:cBhvr>
                                        <p:cTn id="41" dur="500" decel="50000" autoRev="1" fill="hold">
                                          <p:stCondLst>
                                            <p:cond delay="0"/>
                                          </p:stCondLst>
                                        </p:cTn>
                                        <p:tgtEl>
                                          <p:spTgt spid="3">
                                            <p:txEl>
                                              <p:pRg st="4" end="4"/>
                                            </p:txEl>
                                          </p:spTgt>
                                        </p:tgtEl>
                                        <p:attrNameLst>
                                          <p:attrName>ppt_x</p:attrName>
                                        </p:attrNameLst>
                                      </p:cBhvr>
                                    </p:anim>
                                    <p:anim from="(-#ppt_h/2)" to="(#ppt_y)" calcmode="lin" valueType="num">
                                      <p:cBhvr>
                                        <p:cTn id="42" dur="1000" fill="hold">
                                          <p:stCondLst>
                                            <p:cond delay="0"/>
                                          </p:stCondLst>
                                        </p:cTn>
                                        <p:tgtEl>
                                          <p:spTgt spid="3">
                                            <p:txEl>
                                              <p:pRg st="4" end="4"/>
                                            </p:txEl>
                                          </p:spTgt>
                                        </p:tgtEl>
                                        <p:attrNameLst>
                                          <p:attrName>ppt_y</p:attrName>
                                        </p:attrNameLst>
                                      </p:cBhvr>
                                    </p:anim>
                                    <p:animRot by="21600000">
                                      <p:cBhvr>
                                        <p:cTn id="43" dur="1000" fill="hold">
                                          <p:stCondLst>
                                            <p:cond delay="0"/>
                                          </p:stCondLst>
                                        </p:cTn>
                                        <p:tgtEl>
                                          <p:spTgt spid="3">
                                            <p:txEl>
                                              <p:pRg st="4" end="4"/>
                                            </p:txEl>
                                          </p:spTgt>
                                        </p:tgtEl>
                                        <p:attrNameLst>
                                          <p:attrName>r</p:attrName>
                                        </p:attrNameLst>
                                      </p:cBhvr>
                                    </p:animRot>
                                  </p:childTnLst>
                                </p:cTn>
                              </p:par>
                              <p:par>
                                <p:cTn id="44" presetID="56" presetClass="entr" presetSubtype="0" fill="hold" nodeType="withEffect">
                                  <p:stCondLst>
                                    <p:cond delay="0"/>
                                  </p:stCondLst>
                                  <p:iterate type="lt">
                                    <p:tmPct val="10000"/>
                                  </p:iterate>
                                  <p:childTnLst>
                                    <p:set>
                                      <p:cBhvr>
                                        <p:cTn id="45" dur="1" fill="hold">
                                          <p:stCondLst>
                                            <p:cond delay="0"/>
                                          </p:stCondLst>
                                        </p:cTn>
                                        <p:tgtEl>
                                          <p:spTgt spid="3">
                                            <p:txEl>
                                              <p:pRg st="5" end="5"/>
                                            </p:txEl>
                                          </p:spTgt>
                                        </p:tgtEl>
                                        <p:attrNameLst>
                                          <p:attrName>style.visibility</p:attrName>
                                        </p:attrNameLst>
                                      </p:cBhvr>
                                      <p:to>
                                        <p:strVal val="visible"/>
                                      </p:to>
                                    </p:set>
                                    <p:anim by="(-#ppt_w*2)" calcmode="lin" valueType="num">
                                      <p:cBhvr rctx="PPT">
                                        <p:cTn id="46" dur="500" autoRev="1" fill="hold">
                                          <p:stCondLst>
                                            <p:cond delay="0"/>
                                          </p:stCondLst>
                                        </p:cTn>
                                        <p:tgtEl>
                                          <p:spTgt spid="3">
                                            <p:txEl>
                                              <p:pRg st="5" end="5"/>
                                            </p:txEl>
                                          </p:spTgt>
                                        </p:tgtEl>
                                        <p:attrNameLst>
                                          <p:attrName>ppt_w</p:attrName>
                                        </p:attrNameLst>
                                      </p:cBhvr>
                                    </p:anim>
                                    <p:anim by="(#ppt_w*0.50)" calcmode="lin" valueType="num">
                                      <p:cBhvr>
                                        <p:cTn id="47" dur="500" decel="50000" autoRev="1" fill="hold">
                                          <p:stCondLst>
                                            <p:cond delay="0"/>
                                          </p:stCondLst>
                                        </p:cTn>
                                        <p:tgtEl>
                                          <p:spTgt spid="3">
                                            <p:txEl>
                                              <p:pRg st="5" end="5"/>
                                            </p:txEl>
                                          </p:spTgt>
                                        </p:tgtEl>
                                        <p:attrNameLst>
                                          <p:attrName>ppt_x</p:attrName>
                                        </p:attrNameLst>
                                      </p:cBhvr>
                                    </p:anim>
                                    <p:anim from="(-#ppt_h/2)" to="(#ppt_y)" calcmode="lin" valueType="num">
                                      <p:cBhvr>
                                        <p:cTn id="48" dur="1000" fill="hold">
                                          <p:stCondLst>
                                            <p:cond delay="0"/>
                                          </p:stCondLst>
                                        </p:cTn>
                                        <p:tgtEl>
                                          <p:spTgt spid="3">
                                            <p:txEl>
                                              <p:pRg st="5" end="5"/>
                                            </p:txEl>
                                          </p:spTgt>
                                        </p:tgtEl>
                                        <p:attrNameLst>
                                          <p:attrName>ppt_y</p:attrName>
                                        </p:attrNameLst>
                                      </p:cBhvr>
                                    </p:anim>
                                    <p:animRot by="21600000">
                                      <p:cBhvr>
                                        <p:cTn id="49" dur="1000" fill="hold">
                                          <p:stCondLst>
                                            <p:cond delay="0"/>
                                          </p:stCondLst>
                                        </p:cTn>
                                        <p:tgtEl>
                                          <p:spTgt spid="3">
                                            <p:txEl>
                                              <p:pRg st="5" end="5"/>
                                            </p:txEl>
                                          </p:spTgt>
                                        </p:tgtEl>
                                        <p:attrNameLst>
                                          <p:attrName>r</p:attrName>
                                        </p:attrNameLst>
                                      </p:cBhvr>
                                    </p:animRot>
                                  </p:childTnLst>
                                </p:cTn>
                              </p:par>
                              <p:par>
                                <p:cTn id="50" presetID="56" presetClass="entr" presetSubtype="0" fill="hold" nodeType="withEffect">
                                  <p:stCondLst>
                                    <p:cond delay="0"/>
                                  </p:stCondLst>
                                  <p:iterate type="lt">
                                    <p:tmPct val="10000"/>
                                  </p:iterate>
                                  <p:childTnLst>
                                    <p:set>
                                      <p:cBhvr>
                                        <p:cTn id="51" dur="1" fill="hold">
                                          <p:stCondLst>
                                            <p:cond delay="0"/>
                                          </p:stCondLst>
                                        </p:cTn>
                                        <p:tgtEl>
                                          <p:spTgt spid="3">
                                            <p:txEl>
                                              <p:pRg st="6" end="6"/>
                                            </p:txEl>
                                          </p:spTgt>
                                        </p:tgtEl>
                                        <p:attrNameLst>
                                          <p:attrName>style.visibility</p:attrName>
                                        </p:attrNameLst>
                                      </p:cBhvr>
                                      <p:to>
                                        <p:strVal val="visible"/>
                                      </p:to>
                                    </p:set>
                                    <p:anim by="(-#ppt_w*2)" calcmode="lin" valueType="num">
                                      <p:cBhvr rctx="PPT">
                                        <p:cTn id="52" dur="500" autoRev="1" fill="hold">
                                          <p:stCondLst>
                                            <p:cond delay="0"/>
                                          </p:stCondLst>
                                        </p:cTn>
                                        <p:tgtEl>
                                          <p:spTgt spid="3">
                                            <p:txEl>
                                              <p:pRg st="6" end="6"/>
                                            </p:txEl>
                                          </p:spTgt>
                                        </p:tgtEl>
                                        <p:attrNameLst>
                                          <p:attrName>ppt_w</p:attrName>
                                        </p:attrNameLst>
                                      </p:cBhvr>
                                    </p:anim>
                                    <p:anim by="(#ppt_w*0.50)" calcmode="lin" valueType="num">
                                      <p:cBhvr>
                                        <p:cTn id="53" dur="500" decel="50000" autoRev="1" fill="hold">
                                          <p:stCondLst>
                                            <p:cond delay="0"/>
                                          </p:stCondLst>
                                        </p:cTn>
                                        <p:tgtEl>
                                          <p:spTgt spid="3">
                                            <p:txEl>
                                              <p:pRg st="6" end="6"/>
                                            </p:txEl>
                                          </p:spTgt>
                                        </p:tgtEl>
                                        <p:attrNameLst>
                                          <p:attrName>ppt_x</p:attrName>
                                        </p:attrNameLst>
                                      </p:cBhvr>
                                    </p:anim>
                                    <p:anim from="(-#ppt_h/2)" to="(#ppt_y)" calcmode="lin" valueType="num">
                                      <p:cBhvr>
                                        <p:cTn id="54" dur="1000" fill="hold">
                                          <p:stCondLst>
                                            <p:cond delay="0"/>
                                          </p:stCondLst>
                                        </p:cTn>
                                        <p:tgtEl>
                                          <p:spTgt spid="3">
                                            <p:txEl>
                                              <p:pRg st="6" end="6"/>
                                            </p:txEl>
                                          </p:spTgt>
                                        </p:tgtEl>
                                        <p:attrNameLst>
                                          <p:attrName>ppt_y</p:attrName>
                                        </p:attrNameLst>
                                      </p:cBhvr>
                                    </p:anim>
                                    <p:animRot by="21600000">
                                      <p:cBhvr>
                                        <p:cTn id="55" dur="1000" fill="hold">
                                          <p:stCondLst>
                                            <p:cond delay="0"/>
                                          </p:stCondLst>
                                        </p:cTn>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51520" y="260648"/>
            <a:ext cx="8568952" cy="5184576"/>
          </a:xfrm>
        </p:spPr>
        <p:txBody>
          <a:bodyPr/>
          <a:lstStyle/>
          <a:p>
            <a:r>
              <a:rPr lang="tr-TR" b="1" dirty="0">
                <a:latin typeface="Comic Sans MS" pitchFamily="66" charset="0"/>
              </a:rPr>
              <a:t>7)</a:t>
            </a:r>
            <a:r>
              <a:rPr lang="tr-TR" dirty="0">
                <a:latin typeface="Comic Sans MS" pitchFamily="66" charset="0"/>
              </a:rPr>
              <a:t>  </a:t>
            </a:r>
            <a:r>
              <a:rPr lang="tr-TR" b="1" dirty="0">
                <a:solidFill>
                  <a:schemeClr val="accent6"/>
                </a:solidFill>
                <a:latin typeface="Comic Sans MS" pitchFamily="66" charset="0"/>
              </a:rPr>
              <a:t>Biyografi:</a:t>
            </a:r>
            <a:r>
              <a:rPr lang="tr-TR" dirty="0">
                <a:solidFill>
                  <a:schemeClr val="accent6"/>
                </a:solidFill>
                <a:latin typeface="Comic Sans MS" pitchFamily="66" charset="0"/>
              </a:rPr>
              <a:t> </a:t>
            </a:r>
            <a:r>
              <a:rPr lang="tr-TR" dirty="0">
                <a:latin typeface="Comic Sans MS" pitchFamily="66" charset="0"/>
              </a:rPr>
              <a:t>K</a:t>
            </a:r>
            <a:r>
              <a:rPr lang="tr-TR" dirty="0" smtClean="0">
                <a:latin typeface="Comic Sans MS" pitchFamily="66" charset="0"/>
              </a:rPr>
              <a:t>işilerin </a:t>
            </a:r>
            <a:r>
              <a:rPr lang="tr-TR" dirty="0">
                <a:latin typeface="Comic Sans MS" pitchFamily="66" charset="0"/>
              </a:rPr>
              <a:t>hayatını anlatan eserlerdir. Biyografilerde, kişinin hayatı başka kişi ve kişiler tarafından yazıya geçirilir.</a:t>
            </a:r>
          </a:p>
          <a:p>
            <a:r>
              <a:rPr lang="tr-TR" b="1" dirty="0" smtClean="0">
                <a:latin typeface="Comic Sans MS" pitchFamily="66" charset="0"/>
              </a:rPr>
              <a:t>8</a:t>
            </a:r>
            <a:r>
              <a:rPr lang="tr-TR" b="1" dirty="0">
                <a:latin typeface="Comic Sans MS" pitchFamily="66" charset="0"/>
              </a:rPr>
              <a:t>)</a:t>
            </a:r>
            <a:r>
              <a:rPr lang="tr-TR" dirty="0">
                <a:latin typeface="Comic Sans MS" pitchFamily="66" charset="0"/>
              </a:rPr>
              <a:t> </a:t>
            </a:r>
            <a:r>
              <a:rPr lang="tr-TR" b="1" dirty="0">
                <a:solidFill>
                  <a:schemeClr val="accent6"/>
                </a:solidFill>
                <a:latin typeface="Comic Sans MS" pitchFamily="66" charset="0"/>
              </a:rPr>
              <a:t>Otobiyografi:</a:t>
            </a:r>
            <a:r>
              <a:rPr lang="tr-TR" dirty="0">
                <a:solidFill>
                  <a:schemeClr val="accent6"/>
                </a:solidFill>
                <a:latin typeface="Comic Sans MS" pitchFamily="66" charset="0"/>
              </a:rPr>
              <a:t> </a:t>
            </a:r>
            <a:r>
              <a:rPr lang="tr-TR" dirty="0">
                <a:latin typeface="Comic Sans MS" pitchFamily="66" charset="0"/>
              </a:rPr>
              <a:t>Otobiyografiler de biyografilerde olduğu gibi kişilerin yaşam öykülerini konu alır. Aralarındaki fark ise; otobiyografilerde yaşam öyküsünü anlatan kişinin kendisi olmalıdır.</a:t>
            </a:r>
          </a:p>
          <a:p>
            <a:r>
              <a:rPr lang="tr-TR" b="1" dirty="0">
                <a:latin typeface="Comic Sans MS" pitchFamily="66" charset="0"/>
              </a:rPr>
              <a:t>9) </a:t>
            </a:r>
            <a:r>
              <a:rPr lang="tr-TR" b="1" dirty="0">
                <a:solidFill>
                  <a:schemeClr val="accent6"/>
                </a:solidFill>
                <a:latin typeface="Comic Sans MS" pitchFamily="66" charset="0"/>
              </a:rPr>
              <a:t>Kronolojiler:</a:t>
            </a:r>
            <a:r>
              <a:rPr lang="tr-TR" dirty="0">
                <a:solidFill>
                  <a:schemeClr val="accent6"/>
                </a:solidFill>
                <a:latin typeface="Comic Sans MS" pitchFamily="66" charset="0"/>
              </a:rPr>
              <a:t> </a:t>
            </a:r>
            <a:r>
              <a:rPr lang="tr-TR" dirty="0">
                <a:latin typeface="Comic Sans MS" pitchFamily="66" charset="0"/>
              </a:rPr>
              <a:t>Bilgiyi oluş sırasına göre aktaran kaynaklardır. Kronolojilerde bilgi genellikle tablolar halinde sunulur.</a:t>
            </a:r>
          </a:p>
          <a:p>
            <a:r>
              <a:rPr lang="tr-TR" b="1" dirty="0">
                <a:latin typeface="Comic Sans MS" pitchFamily="66" charset="0"/>
              </a:rPr>
              <a:t>10) </a:t>
            </a:r>
            <a:r>
              <a:rPr lang="tr-TR" b="1" dirty="0">
                <a:solidFill>
                  <a:schemeClr val="accent6"/>
                </a:solidFill>
                <a:latin typeface="Comic Sans MS" pitchFamily="66" charset="0"/>
              </a:rPr>
              <a:t>Kaynak CD'ler:</a:t>
            </a:r>
            <a:r>
              <a:rPr lang="tr-TR" dirty="0">
                <a:solidFill>
                  <a:schemeClr val="accent6"/>
                </a:solidFill>
                <a:latin typeface="Comic Sans MS" pitchFamily="66" charset="0"/>
              </a:rPr>
              <a:t> </a:t>
            </a:r>
            <a:r>
              <a:rPr lang="tr-TR" dirty="0">
                <a:latin typeface="Comic Sans MS" pitchFamily="66" charset="0"/>
              </a:rPr>
              <a:t>12 cm </a:t>
            </a:r>
            <a:r>
              <a:rPr lang="tr-TR" dirty="0" smtClean="0">
                <a:latin typeface="Comic Sans MS" pitchFamily="66" charset="0"/>
              </a:rPr>
              <a:t>çapında 1,2 </a:t>
            </a:r>
            <a:r>
              <a:rPr lang="tr-TR" dirty="0">
                <a:latin typeface="Comic Sans MS" pitchFamily="66" charset="0"/>
              </a:rPr>
              <a:t>mm kalınlığında ortası delik, parlak renkli basit bir disktir. Günümüzde öğretici bir çok kitap ve ansiklopediler CD'lere yerleştirilmiştir.</a:t>
            </a:r>
          </a:p>
          <a:p>
            <a:pPr marL="0" indent="0" algn="ctr">
              <a:buNone/>
            </a:pPr>
            <a:r>
              <a:rPr lang="tr-TR" b="1" dirty="0" smtClean="0">
                <a:solidFill>
                  <a:schemeClr val="accent6"/>
                </a:solidFill>
                <a:latin typeface="Comic Sans MS" pitchFamily="66" charset="0"/>
              </a:rPr>
              <a:t>Bunların </a:t>
            </a:r>
            <a:r>
              <a:rPr lang="tr-TR" b="1" dirty="0">
                <a:solidFill>
                  <a:schemeClr val="accent6"/>
                </a:solidFill>
                <a:latin typeface="Comic Sans MS" pitchFamily="66" charset="0"/>
              </a:rPr>
              <a:t>dışında video filmler, kasetler, mikrofilmler gibi bilgi kaynakları da vardır.</a:t>
            </a:r>
            <a:endParaRPr lang="tr-TR" dirty="0">
              <a:solidFill>
                <a:schemeClr val="accent6"/>
              </a:solidFill>
              <a:latin typeface="Comic Sans MS" pitchFamily="66" charset="0"/>
            </a:endParaRPr>
          </a:p>
          <a:p>
            <a:r>
              <a:rPr lang="tr-TR" dirty="0">
                <a:latin typeface="Comic Sans MS" pitchFamily="66" charset="0"/>
              </a:rPr>
              <a:t>Bilgi edinmek amacıyla kullandığımız yayınlar günlük, haftalık veya aylık olabilir. Bunlara</a:t>
            </a:r>
            <a:r>
              <a:rPr lang="tr-TR" b="1" dirty="0">
                <a:latin typeface="Comic Sans MS" pitchFamily="66" charset="0"/>
              </a:rPr>
              <a:t> süreli yayın </a:t>
            </a:r>
            <a:r>
              <a:rPr lang="tr-TR" dirty="0">
                <a:latin typeface="Comic Sans MS" pitchFamily="66" charset="0"/>
              </a:rPr>
              <a:t>adı </a:t>
            </a:r>
            <a:r>
              <a:rPr lang="tr-TR" dirty="0" smtClean="0">
                <a:latin typeface="Comic Sans MS" pitchFamily="66" charset="0"/>
              </a:rPr>
              <a:t>verilir. En </a:t>
            </a:r>
            <a:r>
              <a:rPr lang="tr-TR" dirty="0">
                <a:latin typeface="Comic Sans MS" pitchFamily="66" charset="0"/>
              </a:rPr>
              <a:t>önemli süreli yayınları dergilerdir. Dergiler; belirli bir alanda, uzmanlar tarafından yazılmış makaleleri içerir, </a:t>
            </a:r>
          </a:p>
          <a:p>
            <a:endParaRPr lang="tr-TR" dirty="0"/>
          </a:p>
        </p:txBody>
      </p:sp>
    </p:spTree>
    <p:extLst>
      <p:ext uri="{BB962C8B-B14F-4D97-AF65-F5344CB8AC3E}">
        <p14:creationId xmlns:p14="http://schemas.microsoft.com/office/powerpoint/2010/main" val="11643002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2" end="2"/>
                                            </p:txEl>
                                          </p:spTgt>
                                        </p:tgtEl>
                                        <p:attrNameLst>
                                          <p:attrName>ppt_w</p:attrName>
                                        </p:attrNameLst>
                                      </p:cBhvr>
                                    </p:anim>
                                    <p:anim by="(#ppt_w*0.50)" calcmode="lin" valueType="num">
                                      <p:cBhvr>
                                        <p:cTn id="24" dur="500" decel="50000" autoRev="1" fill="hold">
                                          <p:stCondLst>
                                            <p:cond delay="0"/>
                                          </p:stCondLst>
                                        </p:cTn>
                                        <p:tgtEl>
                                          <p:spTgt spid="3">
                                            <p:txEl>
                                              <p:pRg st="2" end="2"/>
                                            </p:txEl>
                                          </p:spTgt>
                                        </p:tgtEl>
                                        <p:attrNameLst>
                                          <p:attrName>ppt_x</p:attrName>
                                        </p:attrNameLst>
                                      </p:cBhvr>
                                    </p:anim>
                                    <p:anim from="(-#ppt_h/2)" to="(#ppt_y)" calcmode="lin" valueType="num">
                                      <p:cBhvr>
                                        <p:cTn id="25" dur="1000" fill="hold">
                                          <p:stCondLst>
                                            <p:cond delay="0"/>
                                          </p:stCondLst>
                                        </p:cTn>
                                        <p:tgtEl>
                                          <p:spTgt spid="3">
                                            <p:txEl>
                                              <p:pRg st="2" end="2"/>
                                            </p:txEl>
                                          </p:spTgt>
                                        </p:tgtEl>
                                        <p:attrNameLst>
                                          <p:attrName>ppt_y</p:attrName>
                                        </p:attrNameLst>
                                      </p:cBhvr>
                                    </p:anim>
                                    <p:animRot by="21600000">
                                      <p:cBhvr>
                                        <p:cTn id="26" dur="1000" fill="hold">
                                          <p:stCondLst>
                                            <p:cond delay="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3" end="3"/>
                                            </p:txEl>
                                          </p:spTgt>
                                        </p:tgtEl>
                                        <p:attrNameLst>
                                          <p:attrName>ppt_w</p:attrName>
                                        </p:attrNameLst>
                                      </p:cBhvr>
                                    </p:anim>
                                    <p:anim by="(#ppt_w*0.50)" calcmode="lin" valueType="num">
                                      <p:cBhvr>
                                        <p:cTn id="32" dur="500" decel="50000" autoRev="1" fill="hold">
                                          <p:stCondLst>
                                            <p:cond delay="0"/>
                                          </p:stCondLst>
                                        </p:cTn>
                                        <p:tgtEl>
                                          <p:spTgt spid="3">
                                            <p:txEl>
                                              <p:pRg st="3" end="3"/>
                                            </p:txEl>
                                          </p:spTgt>
                                        </p:tgtEl>
                                        <p:attrNameLst>
                                          <p:attrName>ppt_x</p:attrName>
                                        </p:attrNameLst>
                                      </p:cBhvr>
                                    </p:anim>
                                    <p:anim from="(-#ppt_h/2)" to="(#ppt_y)" calcmode="lin" valueType="num">
                                      <p:cBhvr>
                                        <p:cTn id="33" dur="1000" fill="hold">
                                          <p:stCondLst>
                                            <p:cond delay="0"/>
                                          </p:stCondLst>
                                        </p:cTn>
                                        <p:tgtEl>
                                          <p:spTgt spid="3">
                                            <p:txEl>
                                              <p:pRg st="3" end="3"/>
                                            </p:txEl>
                                          </p:spTgt>
                                        </p:tgtEl>
                                        <p:attrNameLst>
                                          <p:attrName>ppt_y</p:attrName>
                                        </p:attrNameLst>
                                      </p:cBhvr>
                                    </p:anim>
                                    <p:animRot by="21600000">
                                      <p:cBhvr>
                                        <p:cTn id="34" dur="1000" fill="hold">
                                          <p:stCondLst>
                                            <p:cond delay="0"/>
                                          </p:stCondLst>
                                        </p:cTn>
                                        <p:tgtEl>
                                          <p:spTgt spid="3">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by="(-#ppt_w*2)" calcmode="lin" valueType="num">
                                      <p:cBhvr rctx="PPT">
                                        <p:cTn id="39" dur="500" autoRev="1" fill="hold">
                                          <p:stCondLst>
                                            <p:cond delay="0"/>
                                          </p:stCondLst>
                                        </p:cTn>
                                        <p:tgtEl>
                                          <p:spTgt spid="3">
                                            <p:txEl>
                                              <p:pRg st="4" end="4"/>
                                            </p:txEl>
                                          </p:spTgt>
                                        </p:tgtEl>
                                        <p:attrNameLst>
                                          <p:attrName>ppt_w</p:attrName>
                                        </p:attrNameLst>
                                      </p:cBhvr>
                                    </p:anim>
                                    <p:anim by="(#ppt_w*0.50)" calcmode="lin" valueType="num">
                                      <p:cBhvr>
                                        <p:cTn id="40" dur="500" decel="50000" autoRev="1" fill="hold">
                                          <p:stCondLst>
                                            <p:cond delay="0"/>
                                          </p:stCondLst>
                                        </p:cTn>
                                        <p:tgtEl>
                                          <p:spTgt spid="3">
                                            <p:txEl>
                                              <p:pRg st="4" end="4"/>
                                            </p:txEl>
                                          </p:spTgt>
                                        </p:tgtEl>
                                        <p:attrNameLst>
                                          <p:attrName>ppt_x</p:attrName>
                                        </p:attrNameLst>
                                      </p:cBhvr>
                                    </p:anim>
                                    <p:anim from="(-#ppt_h/2)" to="(#ppt_y)" calcmode="lin" valueType="num">
                                      <p:cBhvr>
                                        <p:cTn id="41" dur="1000" fill="hold">
                                          <p:stCondLst>
                                            <p:cond delay="0"/>
                                          </p:stCondLst>
                                        </p:cTn>
                                        <p:tgtEl>
                                          <p:spTgt spid="3">
                                            <p:txEl>
                                              <p:pRg st="4" end="4"/>
                                            </p:txEl>
                                          </p:spTgt>
                                        </p:tgtEl>
                                        <p:attrNameLst>
                                          <p:attrName>ppt_y</p:attrName>
                                        </p:attrNameLst>
                                      </p:cBhvr>
                                    </p:anim>
                                    <p:animRot by="21600000">
                                      <p:cBhvr>
                                        <p:cTn id="42" dur="1000" fill="hold">
                                          <p:stCondLst>
                                            <p:cond delay="0"/>
                                          </p:stCondLst>
                                        </p:cTn>
                                        <p:tgtEl>
                                          <p:spTgt spid="3">
                                            <p:txEl>
                                              <p:pRg st="4" end="4"/>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3">
                                            <p:txEl>
                                              <p:pRg st="5" end="5"/>
                                            </p:txEl>
                                          </p:spTgt>
                                        </p:tgtEl>
                                        <p:attrNameLst>
                                          <p:attrName>style.visibility</p:attrName>
                                        </p:attrNameLst>
                                      </p:cBhvr>
                                      <p:to>
                                        <p:strVal val="visible"/>
                                      </p:to>
                                    </p:set>
                                    <p:anim by="(-#ppt_w*2)" calcmode="lin" valueType="num">
                                      <p:cBhvr rctx="PPT">
                                        <p:cTn id="47" dur="500" autoRev="1" fill="hold">
                                          <p:stCondLst>
                                            <p:cond delay="0"/>
                                          </p:stCondLst>
                                        </p:cTn>
                                        <p:tgtEl>
                                          <p:spTgt spid="3">
                                            <p:txEl>
                                              <p:pRg st="5" end="5"/>
                                            </p:txEl>
                                          </p:spTgt>
                                        </p:tgtEl>
                                        <p:attrNameLst>
                                          <p:attrName>ppt_w</p:attrName>
                                        </p:attrNameLst>
                                      </p:cBhvr>
                                    </p:anim>
                                    <p:anim by="(#ppt_w*0.50)" calcmode="lin" valueType="num">
                                      <p:cBhvr>
                                        <p:cTn id="48" dur="500" decel="50000" autoRev="1" fill="hold">
                                          <p:stCondLst>
                                            <p:cond delay="0"/>
                                          </p:stCondLst>
                                        </p:cTn>
                                        <p:tgtEl>
                                          <p:spTgt spid="3">
                                            <p:txEl>
                                              <p:pRg st="5" end="5"/>
                                            </p:txEl>
                                          </p:spTgt>
                                        </p:tgtEl>
                                        <p:attrNameLst>
                                          <p:attrName>ppt_x</p:attrName>
                                        </p:attrNameLst>
                                      </p:cBhvr>
                                    </p:anim>
                                    <p:anim from="(-#ppt_h/2)" to="(#ppt_y)" calcmode="lin" valueType="num">
                                      <p:cBhvr>
                                        <p:cTn id="49" dur="1000" fill="hold">
                                          <p:stCondLst>
                                            <p:cond delay="0"/>
                                          </p:stCondLst>
                                        </p:cTn>
                                        <p:tgtEl>
                                          <p:spTgt spid="3">
                                            <p:txEl>
                                              <p:pRg st="5" end="5"/>
                                            </p:txEl>
                                          </p:spTgt>
                                        </p:tgtEl>
                                        <p:attrNameLst>
                                          <p:attrName>ppt_y</p:attrName>
                                        </p:attrNameLst>
                                      </p:cBhvr>
                                    </p:anim>
                                    <p:animRot by="21600000">
                                      <p:cBhvr>
                                        <p:cTn id="50" dur="1000" fill="hold">
                                          <p:stCondLst>
                                            <p:cond delay="0"/>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467544" y="332656"/>
            <a:ext cx="8066856" cy="5382344"/>
          </a:xfrm>
        </p:spPr>
        <p:txBody>
          <a:bodyPr/>
          <a:lstStyle/>
          <a:p>
            <a:pPr marL="0" indent="0" algn="ctr">
              <a:buNone/>
            </a:pPr>
            <a:r>
              <a:rPr lang="tr-TR" sz="2400" b="1" dirty="0">
                <a:solidFill>
                  <a:schemeClr val="accent5"/>
                </a:solidFill>
                <a:latin typeface="Comic Sans MS" pitchFamily="66" charset="0"/>
              </a:rPr>
              <a:t>Hayatımızı hem olumlu hem de olumsuz yönde etkileyen buluş ve </a:t>
            </a:r>
            <a:r>
              <a:rPr lang="tr-TR" sz="2400" b="1" dirty="0" smtClean="0">
                <a:solidFill>
                  <a:schemeClr val="accent5"/>
                </a:solidFill>
                <a:latin typeface="Comic Sans MS" pitchFamily="66" charset="0"/>
              </a:rPr>
              <a:t>icatlar olabilir. </a:t>
            </a:r>
          </a:p>
          <a:p>
            <a:pPr marL="0" indent="0">
              <a:buNone/>
            </a:pPr>
            <a:r>
              <a:rPr lang="tr-TR" b="1" dirty="0" smtClean="0">
                <a:latin typeface="Comic Sans MS" pitchFamily="66" charset="0"/>
              </a:rPr>
              <a:t>Örneğin</a:t>
            </a:r>
            <a:r>
              <a:rPr lang="tr-TR" b="1" dirty="0">
                <a:latin typeface="Comic Sans MS" pitchFamily="66" charset="0"/>
              </a:rPr>
              <a:t>,</a:t>
            </a:r>
            <a:r>
              <a:rPr lang="tr-TR" dirty="0">
                <a:latin typeface="Comic Sans MS" pitchFamily="66" charset="0"/>
              </a:rPr>
              <a:t> cep telefonları iletişim alanında insanlara kolaylık sağlar. Fakat uzun süre </a:t>
            </a:r>
            <a:r>
              <a:rPr lang="tr-TR" dirty="0" smtClean="0">
                <a:latin typeface="Comic Sans MS" pitchFamily="66" charset="0"/>
              </a:rPr>
              <a:t>kullanıldığında</a:t>
            </a:r>
            <a:r>
              <a:rPr lang="tr-TR" b="1" dirty="0">
                <a:latin typeface="Comic Sans MS" pitchFamily="66" charset="0"/>
              </a:rPr>
              <a:t> </a:t>
            </a:r>
            <a:r>
              <a:rPr lang="tr-TR" dirty="0" smtClean="0">
                <a:latin typeface="Comic Sans MS" pitchFamily="66" charset="0"/>
              </a:rPr>
              <a:t>yaydığı </a:t>
            </a:r>
            <a:r>
              <a:rPr lang="tr-TR" dirty="0">
                <a:latin typeface="Comic Sans MS" pitchFamily="66" charset="0"/>
              </a:rPr>
              <a:t>radyasyon nedeniyle insan sağlığına zarar verir.  Kredi kartları hayatımızı kolaylaştıran teknolojik gelişmelerinden birisidir. Ancak gelirimizin çok üzerinde harcama yapmak, ekonomik durumumuz, ruh sağlığımız ve aile hayatımızda çok büyük sıkıntılar ortaya çıkarabilir</a:t>
            </a:r>
            <a:r>
              <a:rPr lang="tr-TR" dirty="0" smtClean="0">
                <a:latin typeface="Comic Sans MS" pitchFamily="66" charset="0"/>
              </a:rPr>
              <a:t>.</a:t>
            </a:r>
            <a:endParaRPr lang="tr-TR" dirty="0">
              <a:latin typeface="Comic Sans MS" pitchFamily="66" charset="0"/>
            </a:endParaRPr>
          </a:p>
        </p:txBody>
      </p:sp>
    </p:spTree>
    <p:extLst>
      <p:ext uri="{BB962C8B-B14F-4D97-AF65-F5344CB8AC3E}">
        <p14:creationId xmlns:p14="http://schemas.microsoft.com/office/powerpoint/2010/main" val="4022140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4"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60648"/>
            <a:ext cx="4196266"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0" name="Picture 4" descr="http://1.bp.blogspot.com/_Jr-A-dUj_r8/S9WMex5mcqI/AAAAAAAAADI/psiAJ29VXU8/s16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60648"/>
            <a:ext cx="4032448" cy="3024336"/>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6" descr="http://i.imgur.com/qrl5Ii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3695" y="3501008"/>
            <a:ext cx="5000625"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35642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circle(out)">
                                      <p:cBhvr>
                                        <p:cTn id="7" dur="20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9700"/>
                                        </p:tgtEl>
                                        <p:attrNameLst>
                                          <p:attrName>style.visibility</p:attrName>
                                        </p:attrNameLst>
                                      </p:cBhvr>
                                      <p:to>
                                        <p:strVal val="visible"/>
                                      </p:to>
                                    </p:set>
                                    <p:animEffect transition="in" filter="box(in)">
                                      <p:cBhvr>
                                        <p:cTn id="12" dur="2000"/>
                                        <p:tgtEl>
                                          <p:spTgt spid="2970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9702"/>
                                        </p:tgtEl>
                                        <p:attrNameLst>
                                          <p:attrName>style.visibility</p:attrName>
                                        </p:attrNameLst>
                                      </p:cBhvr>
                                      <p:to>
                                        <p:strVal val="visible"/>
                                      </p:to>
                                    </p:set>
                                    <p:animEffect transition="in" filter="diamond(in)">
                                      <p:cBhvr>
                                        <p:cTn id="17" dur="20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u="sng" dirty="0">
                <a:solidFill>
                  <a:schemeClr val="accent6"/>
                </a:solidFill>
                <a:latin typeface="Comic Sans MS" pitchFamily="66" charset="0"/>
              </a:rPr>
              <a:t>ARAŞTIRMA VE KAYNAK KULLANMA YÖNTEMİ</a:t>
            </a:r>
            <a:r>
              <a:rPr lang="tr-TR" b="1" u="sng" dirty="0" smtClean="0">
                <a:solidFill>
                  <a:schemeClr val="accent6"/>
                </a:solidFill>
                <a:latin typeface="Comic Sans MS" pitchFamily="66" charset="0"/>
              </a:rPr>
              <a:t>:</a:t>
            </a:r>
            <a:endParaRPr lang="tr-TR" dirty="0">
              <a:solidFill>
                <a:schemeClr val="accent6"/>
              </a:solidFill>
            </a:endParaRPr>
          </a:p>
        </p:txBody>
      </p:sp>
      <p:sp>
        <p:nvSpPr>
          <p:cNvPr id="3" name="İçerik Yer Tutucusu 2"/>
          <p:cNvSpPr>
            <a:spLocks noGrp="1"/>
          </p:cNvSpPr>
          <p:nvPr>
            <p:ph sz="quarter" idx="13"/>
          </p:nvPr>
        </p:nvSpPr>
        <p:spPr/>
        <p:txBody>
          <a:bodyPr/>
          <a:lstStyle/>
          <a:p>
            <a:pPr lvl="0"/>
            <a:r>
              <a:rPr lang="tr-TR" dirty="0" smtClean="0">
                <a:latin typeface="Comic Sans MS" pitchFamily="66" charset="0"/>
              </a:rPr>
              <a:t>Konunun </a:t>
            </a:r>
            <a:r>
              <a:rPr lang="tr-TR" dirty="0">
                <a:latin typeface="Comic Sans MS" pitchFamily="66" charset="0"/>
              </a:rPr>
              <a:t>sınırları ve konuyla ilgili kaynaklar belirlenir.</a:t>
            </a:r>
          </a:p>
          <a:p>
            <a:pPr lvl="0"/>
            <a:r>
              <a:rPr lang="tr-TR" dirty="0">
                <a:latin typeface="Comic Sans MS" pitchFamily="66" charset="0"/>
              </a:rPr>
              <a:t>Kütüphanelerden ve internetten faydalanarak gerekli bilgiler toplanır.</a:t>
            </a:r>
          </a:p>
          <a:p>
            <a:pPr lvl="0"/>
            <a:r>
              <a:rPr lang="tr-TR" dirty="0">
                <a:latin typeface="Comic Sans MS" pitchFamily="66" charset="0"/>
              </a:rPr>
              <a:t>Araştırma raporu düzenlenir.</a:t>
            </a:r>
          </a:p>
          <a:p>
            <a:pPr lvl="0"/>
            <a:r>
              <a:rPr lang="tr-TR" dirty="0">
                <a:latin typeface="Comic Sans MS" pitchFamily="66" charset="0"/>
              </a:rPr>
              <a:t>Araştırma sonunda </a:t>
            </a:r>
            <a:r>
              <a:rPr lang="tr-TR" dirty="0" smtClean="0">
                <a:latin typeface="Comic Sans MS" pitchFamily="66" charset="0"/>
              </a:rPr>
              <a:t>yararlanılan </a:t>
            </a:r>
            <a:r>
              <a:rPr lang="tr-TR" dirty="0">
                <a:latin typeface="Comic Sans MS" pitchFamily="66" charset="0"/>
              </a:rPr>
              <a:t>kaynaklar belirtilir</a:t>
            </a:r>
            <a:r>
              <a:rPr lang="tr-TR" dirty="0" smtClean="0">
                <a:latin typeface="Comic Sans MS" pitchFamily="66" charset="0"/>
              </a:rPr>
              <a:t>. Aksi </a:t>
            </a:r>
            <a:r>
              <a:rPr lang="tr-TR" dirty="0">
                <a:latin typeface="Comic Sans MS" pitchFamily="66" charset="0"/>
              </a:rPr>
              <a:t>taktirde Telif hakkı </a:t>
            </a:r>
            <a:r>
              <a:rPr lang="tr-TR" dirty="0" smtClean="0">
                <a:latin typeface="Comic Sans MS" pitchFamily="66" charset="0"/>
              </a:rPr>
              <a:t>ihlal edilmiş olur.</a:t>
            </a:r>
            <a:endParaRPr lang="tr-TR" dirty="0">
              <a:latin typeface="Comic Sans MS" pitchFamily="66" charset="0"/>
            </a:endParaRPr>
          </a:p>
          <a:p>
            <a:pPr marL="0" indent="0">
              <a:buNone/>
            </a:pPr>
            <a:r>
              <a:rPr lang="tr-TR" b="1" i="1" u="sng" dirty="0" smtClean="0">
                <a:solidFill>
                  <a:schemeClr val="accent6"/>
                </a:solidFill>
                <a:latin typeface="Comic Sans MS" pitchFamily="66" charset="0"/>
              </a:rPr>
              <a:t>Not:</a:t>
            </a:r>
            <a:r>
              <a:rPr lang="tr-TR" b="1" i="1" dirty="0" smtClean="0">
                <a:solidFill>
                  <a:schemeClr val="accent6"/>
                </a:solidFill>
                <a:latin typeface="Comic Sans MS" pitchFamily="66" charset="0"/>
              </a:rPr>
              <a:t> </a:t>
            </a:r>
            <a:r>
              <a:rPr lang="tr-TR" b="1" i="1" dirty="0" smtClean="0">
                <a:latin typeface="Comic Sans MS" pitchFamily="66" charset="0"/>
              </a:rPr>
              <a:t>Telif</a:t>
            </a:r>
            <a:r>
              <a:rPr lang="tr-TR" dirty="0" smtClean="0">
                <a:latin typeface="Comic Sans MS" pitchFamily="66" charset="0"/>
              </a:rPr>
              <a:t> </a:t>
            </a:r>
            <a:r>
              <a:rPr lang="tr-TR" dirty="0">
                <a:latin typeface="Comic Sans MS" pitchFamily="66" charset="0"/>
              </a:rPr>
              <a:t>sözcüğü, kitap yazmak; resim, heykel ya da beste yapmak; güzel bir sanat eseri meydana getirmek anlamına </a:t>
            </a:r>
            <a:r>
              <a:rPr lang="tr-TR" dirty="0" err="1">
                <a:latin typeface="Comic Sans MS" pitchFamily="66" charset="0"/>
              </a:rPr>
              <a:t>gelir</a:t>
            </a:r>
            <a:r>
              <a:rPr lang="tr-TR" b="1" dirty="0" err="1">
                <a:latin typeface="Comic Sans MS" pitchFamily="66" charset="0"/>
              </a:rPr>
              <a:t>.Telif</a:t>
            </a:r>
            <a:r>
              <a:rPr lang="tr-TR" b="1" dirty="0">
                <a:latin typeface="Comic Sans MS" pitchFamily="66" charset="0"/>
              </a:rPr>
              <a:t> hakkı</a:t>
            </a:r>
            <a:r>
              <a:rPr lang="tr-TR" dirty="0">
                <a:latin typeface="Comic Sans MS" pitchFamily="66" charset="0"/>
              </a:rPr>
              <a:t> ise bir fikir veya sanat eserini meydana getiren kişinin, bu eserden doğan haklarının tümü demektir</a:t>
            </a:r>
            <a:r>
              <a:rPr lang="tr-TR" dirty="0" smtClean="0">
                <a:latin typeface="Comic Sans MS" pitchFamily="66" charset="0"/>
              </a:rPr>
              <a:t>.</a:t>
            </a:r>
            <a:endParaRPr lang="tr-TR" dirty="0">
              <a:latin typeface="Comic Sans MS" pitchFamily="66" charset="0"/>
            </a:endParaRPr>
          </a:p>
        </p:txBody>
      </p:sp>
    </p:spTree>
    <p:extLst>
      <p:ext uri="{BB962C8B-B14F-4D97-AF65-F5344CB8AC3E}">
        <p14:creationId xmlns:p14="http://schemas.microsoft.com/office/powerpoint/2010/main" val="241606944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5"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p:cTn id="52"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54"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u="sng" dirty="0">
                <a:solidFill>
                  <a:schemeClr val="accent6"/>
                </a:solidFill>
                <a:latin typeface="Comic Sans MS" pitchFamily="66" charset="0"/>
              </a:rPr>
              <a:t>KAYNAKÇA NASIL YAZILIR</a:t>
            </a:r>
            <a:r>
              <a:rPr lang="tr-TR" b="1" u="sng" dirty="0" smtClean="0">
                <a:solidFill>
                  <a:schemeClr val="accent6"/>
                </a:solidFill>
                <a:latin typeface="Comic Sans MS" pitchFamily="66" charset="0"/>
              </a:rPr>
              <a:t>?</a:t>
            </a:r>
            <a:endParaRPr lang="tr-TR" dirty="0">
              <a:solidFill>
                <a:schemeClr val="accent6"/>
              </a:solidFill>
              <a:latin typeface="Comic Sans MS" pitchFamily="66" charset="0"/>
            </a:endParaRPr>
          </a:p>
        </p:txBody>
      </p:sp>
      <p:sp>
        <p:nvSpPr>
          <p:cNvPr id="3" name="İçerik Yer Tutucusu 2"/>
          <p:cNvSpPr>
            <a:spLocks noGrp="1"/>
          </p:cNvSpPr>
          <p:nvPr>
            <p:ph sz="quarter" idx="13"/>
          </p:nvPr>
        </p:nvSpPr>
        <p:spPr/>
        <p:txBody>
          <a:bodyPr/>
          <a:lstStyle/>
          <a:p>
            <a:r>
              <a:rPr lang="tr-TR" dirty="0" smtClean="0">
                <a:latin typeface="Comic Sans MS" pitchFamily="66" charset="0"/>
              </a:rPr>
              <a:t>Okulda </a:t>
            </a:r>
            <a:r>
              <a:rPr lang="tr-TR" dirty="0">
                <a:latin typeface="Comic Sans MS" pitchFamily="66" charset="0"/>
              </a:rPr>
              <a:t>bizlere verilen araştırma ödevlerini hazırlarken yararlandığımız kaynakları ödevimizin en arka sayfasında "Kaynakça" </a:t>
            </a:r>
            <a:r>
              <a:rPr lang="tr-TR" dirty="0" smtClean="0">
                <a:latin typeface="Comic Sans MS" pitchFamily="66" charset="0"/>
              </a:rPr>
              <a:t>bölümünde </a:t>
            </a:r>
            <a:r>
              <a:rPr lang="tr-TR" dirty="0">
                <a:latin typeface="Comic Sans MS" pitchFamily="66" charset="0"/>
              </a:rPr>
              <a:t>göstermeliyiz. </a:t>
            </a:r>
            <a:endParaRPr lang="tr-TR" dirty="0" smtClean="0">
              <a:latin typeface="Comic Sans MS" pitchFamily="66" charset="0"/>
            </a:endParaRPr>
          </a:p>
          <a:p>
            <a:pPr marL="0" indent="0">
              <a:buNone/>
            </a:pPr>
            <a:r>
              <a:rPr lang="tr-TR" b="1" dirty="0" smtClean="0">
                <a:latin typeface="Comic Sans MS" pitchFamily="66" charset="0"/>
              </a:rPr>
              <a:t>    Kaynakça </a:t>
            </a:r>
            <a:r>
              <a:rPr lang="tr-TR" b="1" dirty="0">
                <a:latin typeface="Comic Sans MS" pitchFamily="66" charset="0"/>
              </a:rPr>
              <a:t>bölümünde:</a:t>
            </a:r>
            <a:endParaRPr lang="tr-TR" dirty="0">
              <a:latin typeface="Comic Sans MS" pitchFamily="66" charset="0"/>
            </a:endParaRPr>
          </a:p>
          <a:p>
            <a:pPr lvl="0"/>
            <a:r>
              <a:rPr lang="tr-TR" dirty="0">
                <a:latin typeface="Comic Sans MS" pitchFamily="66" charset="0"/>
              </a:rPr>
              <a:t>Yazarın adı soyadı</a:t>
            </a:r>
          </a:p>
          <a:p>
            <a:pPr lvl="0"/>
            <a:r>
              <a:rPr lang="tr-TR" dirty="0">
                <a:latin typeface="Comic Sans MS" pitchFamily="66" charset="0"/>
              </a:rPr>
              <a:t>Kitabın adı</a:t>
            </a:r>
          </a:p>
          <a:p>
            <a:pPr lvl="0"/>
            <a:r>
              <a:rPr lang="tr-TR" dirty="0">
                <a:latin typeface="Comic Sans MS" pitchFamily="66" charset="0"/>
              </a:rPr>
              <a:t>Kitabın yayınevi</a:t>
            </a:r>
          </a:p>
          <a:p>
            <a:pPr lvl="0"/>
            <a:r>
              <a:rPr lang="tr-TR" dirty="0">
                <a:latin typeface="Comic Sans MS" pitchFamily="66" charset="0"/>
              </a:rPr>
              <a:t>Basıldığı yer ve </a:t>
            </a:r>
            <a:r>
              <a:rPr lang="tr-TR" dirty="0" smtClean="0">
                <a:latin typeface="Comic Sans MS" pitchFamily="66" charset="0"/>
              </a:rPr>
              <a:t>tarihi</a:t>
            </a:r>
            <a:endParaRPr lang="tr-TR" dirty="0">
              <a:latin typeface="Comic Sans MS" pitchFamily="66" charset="0"/>
            </a:endParaRPr>
          </a:p>
        </p:txBody>
      </p:sp>
    </p:spTree>
    <p:extLst>
      <p:ext uri="{BB962C8B-B14F-4D97-AF65-F5344CB8AC3E}">
        <p14:creationId xmlns:p14="http://schemas.microsoft.com/office/powerpoint/2010/main" val="2404828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5"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p:cTn id="52"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54"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3">
                                            <p:txEl>
                                              <p:pRg st="5" end="5"/>
                                            </p:txEl>
                                          </p:spTgt>
                                        </p:tgtEl>
                                        <p:attrNameLst>
                                          <p:attrName>style.visibility</p:attrName>
                                        </p:attrNameLst>
                                      </p:cBhvr>
                                      <p:to>
                                        <p:strVal val="visible"/>
                                      </p:to>
                                    </p:set>
                                    <p:anim calcmode="lin" valueType="num">
                                      <p:cBhvr>
                                        <p:cTn id="61"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63"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0" y="908720"/>
            <a:ext cx="9144000" cy="5949280"/>
          </a:xfrm>
        </p:spPr>
        <p:txBody>
          <a:bodyPr/>
          <a:lstStyle/>
          <a:p>
            <a:pPr algn="l"/>
            <a:endParaRPr lang="tr-TR" dirty="0" smtClean="0"/>
          </a:p>
          <a:p>
            <a:pPr algn="l"/>
            <a:r>
              <a:rPr lang="tr-TR" dirty="0" smtClean="0"/>
              <a:t>1-Bilim yapan insanlar hangi özelliklere sahip olmalı 3   2- Atatürk’ün bilimi geliştirmek için yaptığı çalışma- </a:t>
            </a:r>
          </a:p>
          <a:p>
            <a:pPr algn="l"/>
            <a:r>
              <a:rPr lang="tr-TR" dirty="0" smtClean="0"/>
              <a:t>Örnek veriniz. 				</a:t>
            </a:r>
            <a:r>
              <a:rPr lang="tr-TR" dirty="0" err="1"/>
              <a:t>l</a:t>
            </a:r>
            <a:r>
              <a:rPr lang="tr-TR" dirty="0" err="1" smtClean="0"/>
              <a:t>ara</a:t>
            </a:r>
            <a:r>
              <a:rPr lang="tr-TR" dirty="0" smtClean="0"/>
              <a:t> 3 örnek veriniz.</a:t>
            </a:r>
          </a:p>
          <a:p>
            <a:pPr marL="342900" indent="-342900" algn="l">
              <a:buAutoNum type="arabicPeriod"/>
            </a:pPr>
            <a:r>
              <a:rPr lang="tr-TR" dirty="0" smtClean="0">
                <a:solidFill>
                  <a:srgbClr val="FF0000"/>
                </a:solidFill>
              </a:rPr>
              <a:t>Çalışkan				1. Türk Tarih Kurumunu Kurması</a:t>
            </a:r>
          </a:p>
          <a:p>
            <a:pPr marL="342900" indent="-342900" algn="l">
              <a:buAutoNum type="arabicPeriod"/>
            </a:pPr>
            <a:r>
              <a:rPr lang="tr-TR" dirty="0" smtClean="0">
                <a:solidFill>
                  <a:srgbClr val="FF0000"/>
                </a:solidFill>
              </a:rPr>
              <a:t>Meraklı				2. Astronomi Enstitüsünün Kurulması</a:t>
            </a:r>
          </a:p>
          <a:p>
            <a:pPr marL="342900" indent="-342900" algn="l">
              <a:buAutoNum type="arabicPeriod"/>
            </a:pPr>
            <a:r>
              <a:rPr lang="tr-TR" dirty="0" smtClean="0">
                <a:solidFill>
                  <a:srgbClr val="FF0000"/>
                </a:solidFill>
              </a:rPr>
              <a:t>Araştırmacı				3. Türk Hava Kurumunun Kurulması</a:t>
            </a:r>
          </a:p>
          <a:p>
            <a:pPr marL="342900" indent="-342900" algn="l">
              <a:buAutoNum type="arabicPeriod"/>
            </a:pPr>
            <a:endParaRPr lang="tr-TR" dirty="0"/>
          </a:p>
          <a:p>
            <a:pPr algn="l"/>
            <a:r>
              <a:rPr lang="tr-TR" dirty="0" smtClean="0"/>
              <a:t>3- Ev ödevimizi yaparken kullanacağımız kaynakları 	4- Buluş (İcat) nedir açıklayınız.</a:t>
            </a:r>
          </a:p>
          <a:p>
            <a:pPr algn="l"/>
            <a:r>
              <a:rPr lang="tr-TR" dirty="0" smtClean="0"/>
              <a:t>Söyleyiniz</a:t>
            </a:r>
          </a:p>
          <a:p>
            <a:pPr algn="l"/>
            <a:r>
              <a:rPr lang="tr-TR" dirty="0" smtClean="0">
                <a:solidFill>
                  <a:srgbClr val="FF0000"/>
                </a:solidFill>
              </a:rPr>
              <a:t>İnternetten					Bir şeyin ilk kez ortaya koyulmasına buluş(icat) de-</a:t>
            </a:r>
          </a:p>
          <a:p>
            <a:pPr algn="l"/>
            <a:r>
              <a:rPr lang="tr-TR" dirty="0" smtClean="0">
                <a:solidFill>
                  <a:srgbClr val="FF0000"/>
                </a:solidFill>
              </a:rPr>
              <a:t>Kitaplardan				</a:t>
            </a:r>
            <a:r>
              <a:rPr lang="tr-TR" dirty="0" err="1" smtClean="0">
                <a:solidFill>
                  <a:srgbClr val="FF0000"/>
                </a:solidFill>
              </a:rPr>
              <a:t>nir</a:t>
            </a:r>
            <a:r>
              <a:rPr lang="tr-TR" dirty="0" smtClean="0">
                <a:solidFill>
                  <a:srgbClr val="FF0000"/>
                </a:solidFill>
              </a:rPr>
              <a:t>. Örneğin ateşin </a:t>
            </a:r>
            <a:r>
              <a:rPr lang="tr-TR" dirty="0" err="1" smtClean="0">
                <a:solidFill>
                  <a:srgbClr val="FF0000"/>
                </a:solidFill>
              </a:rPr>
              <a:t>icatı</a:t>
            </a:r>
            <a:endParaRPr lang="tr-TR" dirty="0" smtClean="0">
              <a:solidFill>
                <a:srgbClr val="FF0000"/>
              </a:solidFill>
            </a:endParaRPr>
          </a:p>
          <a:p>
            <a:pPr algn="l"/>
            <a:r>
              <a:rPr lang="tr-TR" dirty="0" err="1" smtClean="0">
                <a:solidFill>
                  <a:srgbClr val="FF0000"/>
                </a:solidFill>
              </a:rPr>
              <a:t>Ansiklobedilerden</a:t>
            </a:r>
            <a:endParaRPr lang="tr-TR" dirty="0" smtClean="0">
              <a:solidFill>
                <a:srgbClr val="FF0000"/>
              </a:solidFill>
            </a:endParaRPr>
          </a:p>
          <a:p>
            <a:pPr algn="l"/>
            <a:r>
              <a:rPr lang="tr-TR" dirty="0" smtClean="0">
                <a:solidFill>
                  <a:srgbClr val="FF0000"/>
                </a:solidFill>
              </a:rPr>
              <a:t>Dergilerden</a:t>
            </a:r>
          </a:p>
          <a:p>
            <a:pPr algn="l"/>
            <a:endParaRPr lang="tr-TR" dirty="0"/>
          </a:p>
        </p:txBody>
      </p:sp>
      <p:sp>
        <p:nvSpPr>
          <p:cNvPr id="3" name="Başlık 2"/>
          <p:cNvSpPr>
            <a:spLocks noGrp="1"/>
          </p:cNvSpPr>
          <p:nvPr>
            <p:ph type="ctrTitle"/>
          </p:nvPr>
        </p:nvSpPr>
        <p:spPr>
          <a:xfrm>
            <a:off x="-13142" y="4905"/>
            <a:ext cx="9157142" cy="831807"/>
          </a:xfrm>
        </p:spPr>
        <p:txBody>
          <a:bodyPr/>
          <a:lstStyle/>
          <a:p>
            <a:r>
              <a:rPr lang="tr-TR" dirty="0" err="1" smtClean="0"/>
              <a:t>ÇalIşmalar</a:t>
            </a:r>
            <a:endParaRPr lang="tr-TR" dirty="0"/>
          </a:p>
        </p:txBody>
      </p:sp>
      <p:cxnSp>
        <p:nvCxnSpPr>
          <p:cNvPr id="5" name="Düz Bağlayıcı 4"/>
          <p:cNvCxnSpPr>
            <a:stCxn id="2" idx="0"/>
            <a:endCxn id="2" idx="2"/>
          </p:cNvCxnSpPr>
          <p:nvPr/>
        </p:nvCxnSpPr>
        <p:spPr>
          <a:xfrm>
            <a:off x="4572000" y="908720"/>
            <a:ext cx="0" cy="594928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5300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xEl>
                                              <p:pRg st="1" end="1"/>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1" end="1"/>
                                            </p:txEl>
                                          </p:spTgt>
                                        </p:tgtEl>
                                        <p:attrNameLst>
                                          <p:attrName>ppt_w</p:attrName>
                                        </p:attrNameLst>
                                      </p:cBhvr>
                                    </p:anim>
                                    <p:anim by="(#ppt_w*0.50)" calcmode="lin" valueType="num">
                                      <p:cBhvr>
                                        <p:cTn id="8" dur="500" decel="50000" autoRev="1" fill="hold">
                                          <p:stCondLst>
                                            <p:cond delay="0"/>
                                          </p:stCondLst>
                                        </p:cTn>
                                        <p:tgtEl>
                                          <p:spTgt spid="2">
                                            <p:txEl>
                                              <p:pRg st="1" end="1"/>
                                            </p:txEl>
                                          </p:spTgt>
                                        </p:tgtEl>
                                        <p:attrNameLst>
                                          <p:attrName>ppt_x</p:attrName>
                                        </p:attrNameLst>
                                      </p:cBhvr>
                                    </p:anim>
                                    <p:anim from="(-#ppt_h/2)" to="(#ppt_y)" calcmode="lin" valueType="num">
                                      <p:cBhvr>
                                        <p:cTn id="9" dur="1000" fill="hold">
                                          <p:stCondLst>
                                            <p:cond delay="0"/>
                                          </p:stCondLst>
                                        </p:cTn>
                                        <p:tgtEl>
                                          <p:spTgt spid="2">
                                            <p:txEl>
                                              <p:pRg st="1" end="1"/>
                                            </p:txEl>
                                          </p:spTgt>
                                        </p:tgtEl>
                                        <p:attrNameLst>
                                          <p:attrName>ppt_y</p:attrName>
                                        </p:attrNameLst>
                                      </p:cBhvr>
                                    </p:anim>
                                    <p:animRot by="21600000">
                                      <p:cBhvr>
                                        <p:cTn id="10" dur="1000" fill="hold">
                                          <p:stCondLst>
                                            <p:cond delay="0"/>
                                          </p:stCondLst>
                                        </p:cTn>
                                        <p:tgtEl>
                                          <p:spTgt spid="2">
                                            <p:txEl>
                                              <p:pRg st="1" end="1"/>
                                            </p:txEl>
                                          </p:spTgt>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2">
                                            <p:txEl>
                                              <p:pRg st="2" end="2"/>
                                            </p:txEl>
                                          </p:spTgt>
                                        </p:tgtEl>
                                        <p:attrNameLst>
                                          <p:attrName>style.visibility</p:attrName>
                                        </p:attrNameLst>
                                      </p:cBhvr>
                                      <p:to>
                                        <p:strVal val="visible"/>
                                      </p:to>
                                    </p:set>
                                    <p:anim by="(-#ppt_w*2)" calcmode="lin" valueType="num">
                                      <p:cBhvr rctx="PPT">
                                        <p:cTn id="13" dur="500" autoRev="1" fill="hold">
                                          <p:stCondLst>
                                            <p:cond delay="0"/>
                                          </p:stCondLst>
                                        </p:cTn>
                                        <p:tgtEl>
                                          <p:spTgt spid="2">
                                            <p:txEl>
                                              <p:pRg st="2" end="2"/>
                                            </p:txEl>
                                          </p:spTgt>
                                        </p:tgtEl>
                                        <p:attrNameLst>
                                          <p:attrName>ppt_w</p:attrName>
                                        </p:attrNameLst>
                                      </p:cBhvr>
                                    </p:anim>
                                    <p:anim by="(#ppt_w*0.50)" calcmode="lin" valueType="num">
                                      <p:cBhvr>
                                        <p:cTn id="14" dur="500" decel="50000" autoRev="1" fill="hold">
                                          <p:stCondLst>
                                            <p:cond delay="0"/>
                                          </p:stCondLst>
                                        </p:cTn>
                                        <p:tgtEl>
                                          <p:spTgt spid="2">
                                            <p:txEl>
                                              <p:pRg st="2" end="2"/>
                                            </p:txEl>
                                          </p:spTgt>
                                        </p:tgtEl>
                                        <p:attrNameLst>
                                          <p:attrName>ppt_x</p:attrName>
                                        </p:attrNameLst>
                                      </p:cBhvr>
                                    </p:anim>
                                    <p:anim from="(-#ppt_h/2)" to="(#ppt_y)" calcmode="lin" valueType="num">
                                      <p:cBhvr>
                                        <p:cTn id="15" dur="1000" fill="hold">
                                          <p:stCondLst>
                                            <p:cond delay="0"/>
                                          </p:stCondLst>
                                        </p:cTn>
                                        <p:tgtEl>
                                          <p:spTgt spid="2">
                                            <p:txEl>
                                              <p:pRg st="2" end="2"/>
                                            </p:txEl>
                                          </p:spTgt>
                                        </p:tgtEl>
                                        <p:attrNameLst>
                                          <p:attrName>ppt_y</p:attrName>
                                        </p:attrNameLst>
                                      </p:cBhvr>
                                    </p:anim>
                                    <p:animRot by="21600000">
                                      <p:cBhvr>
                                        <p:cTn id="16" dur="1000" fill="hold">
                                          <p:stCondLst>
                                            <p:cond delay="0"/>
                                          </p:stCondLst>
                                        </p:cTn>
                                        <p:tgtEl>
                                          <p:spTgt spid="2">
                                            <p:txEl>
                                              <p:pRg st="2" end="2"/>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nodeType="clickEffect">
                                  <p:stCondLst>
                                    <p:cond delay="0"/>
                                  </p:stCondLst>
                                  <p:iterate type="lt">
                                    <p:tmPct val="10000"/>
                                  </p:iterate>
                                  <p:childTnLst>
                                    <p:set>
                                      <p:cBhvr>
                                        <p:cTn id="20" dur="1" fill="hold">
                                          <p:stCondLst>
                                            <p:cond delay="0"/>
                                          </p:stCondLst>
                                        </p:cTn>
                                        <p:tgtEl>
                                          <p:spTgt spid="2">
                                            <p:txEl>
                                              <p:pRg st="7" end="7"/>
                                            </p:txEl>
                                          </p:spTgt>
                                        </p:tgtEl>
                                        <p:attrNameLst>
                                          <p:attrName>style.visibility</p:attrName>
                                        </p:attrNameLst>
                                      </p:cBhvr>
                                      <p:to>
                                        <p:strVal val="visible"/>
                                      </p:to>
                                    </p:set>
                                    <p:anim by="(-#ppt_w*2)" calcmode="lin" valueType="num">
                                      <p:cBhvr rctx="PPT">
                                        <p:cTn id="21" dur="500" autoRev="1" fill="hold">
                                          <p:stCondLst>
                                            <p:cond delay="0"/>
                                          </p:stCondLst>
                                        </p:cTn>
                                        <p:tgtEl>
                                          <p:spTgt spid="2">
                                            <p:txEl>
                                              <p:pRg st="7" end="7"/>
                                            </p:txEl>
                                          </p:spTgt>
                                        </p:tgtEl>
                                        <p:attrNameLst>
                                          <p:attrName>ppt_w</p:attrName>
                                        </p:attrNameLst>
                                      </p:cBhvr>
                                    </p:anim>
                                    <p:anim by="(#ppt_w*0.50)" calcmode="lin" valueType="num">
                                      <p:cBhvr>
                                        <p:cTn id="22" dur="500" decel="50000" autoRev="1" fill="hold">
                                          <p:stCondLst>
                                            <p:cond delay="0"/>
                                          </p:stCondLst>
                                        </p:cTn>
                                        <p:tgtEl>
                                          <p:spTgt spid="2">
                                            <p:txEl>
                                              <p:pRg st="7" end="7"/>
                                            </p:txEl>
                                          </p:spTgt>
                                        </p:tgtEl>
                                        <p:attrNameLst>
                                          <p:attrName>ppt_x</p:attrName>
                                        </p:attrNameLst>
                                      </p:cBhvr>
                                    </p:anim>
                                    <p:anim from="(-#ppt_h/2)" to="(#ppt_y)" calcmode="lin" valueType="num">
                                      <p:cBhvr>
                                        <p:cTn id="23" dur="1000" fill="hold">
                                          <p:stCondLst>
                                            <p:cond delay="0"/>
                                          </p:stCondLst>
                                        </p:cTn>
                                        <p:tgtEl>
                                          <p:spTgt spid="2">
                                            <p:txEl>
                                              <p:pRg st="7" end="7"/>
                                            </p:txEl>
                                          </p:spTgt>
                                        </p:tgtEl>
                                        <p:attrNameLst>
                                          <p:attrName>ppt_y</p:attrName>
                                        </p:attrNameLst>
                                      </p:cBhvr>
                                    </p:anim>
                                    <p:animRot by="21600000">
                                      <p:cBhvr>
                                        <p:cTn id="24" dur="1000" fill="hold">
                                          <p:stCondLst>
                                            <p:cond delay="0"/>
                                          </p:stCondLst>
                                        </p:cTn>
                                        <p:tgtEl>
                                          <p:spTgt spid="2">
                                            <p:txEl>
                                              <p:pRg st="7" end="7"/>
                                            </p:txEl>
                                          </p:spTgt>
                                        </p:tgtEl>
                                        <p:attrNameLst>
                                          <p:attrName>r</p:attrName>
                                        </p:attrNameLst>
                                      </p:cBhvr>
                                    </p:animRot>
                                  </p:childTnLst>
                                </p:cTn>
                              </p:par>
                              <p:par>
                                <p:cTn id="25" presetID="56" presetClass="entr" presetSubtype="0" fill="hold" nodeType="withEffect">
                                  <p:stCondLst>
                                    <p:cond delay="0"/>
                                  </p:stCondLst>
                                  <p:iterate type="lt">
                                    <p:tmPct val="10000"/>
                                  </p:iterate>
                                  <p:childTnLst>
                                    <p:set>
                                      <p:cBhvr>
                                        <p:cTn id="26" dur="1" fill="hold">
                                          <p:stCondLst>
                                            <p:cond delay="0"/>
                                          </p:stCondLst>
                                        </p:cTn>
                                        <p:tgtEl>
                                          <p:spTgt spid="2">
                                            <p:txEl>
                                              <p:pRg st="8" end="8"/>
                                            </p:txEl>
                                          </p:spTgt>
                                        </p:tgtEl>
                                        <p:attrNameLst>
                                          <p:attrName>style.visibility</p:attrName>
                                        </p:attrNameLst>
                                      </p:cBhvr>
                                      <p:to>
                                        <p:strVal val="visible"/>
                                      </p:to>
                                    </p:set>
                                    <p:anim by="(-#ppt_w*2)" calcmode="lin" valueType="num">
                                      <p:cBhvr rctx="PPT">
                                        <p:cTn id="27" dur="500" autoRev="1" fill="hold">
                                          <p:stCondLst>
                                            <p:cond delay="0"/>
                                          </p:stCondLst>
                                        </p:cTn>
                                        <p:tgtEl>
                                          <p:spTgt spid="2">
                                            <p:txEl>
                                              <p:pRg st="8" end="8"/>
                                            </p:txEl>
                                          </p:spTgt>
                                        </p:tgtEl>
                                        <p:attrNameLst>
                                          <p:attrName>ppt_w</p:attrName>
                                        </p:attrNameLst>
                                      </p:cBhvr>
                                    </p:anim>
                                    <p:anim by="(#ppt_w*0.50)" calcmode="lin" valueType="num">
                                      <p:cBhvr>
                                        <p:cTn id="28" dur="500" decel="50000" autoRev="1" fill="hold">
                                          <p:stCondLst>
                                            <p:cond delay="0"/>
                                          </p:stCondLst>
                                        </p:cTn>
                                        <p:tgtEl>
                                          <p:spTgt spid="2">
                                            <p:txEl>
                                              <p:pRg st="8" end="8"/>
                                            </p:txEl>
                                          </p:spTgt>
                                        </p:tgtEl>
                                        <p:attrNameLst>
                                          <p:attrName>ppt_x</p:attrName>
                                        </p:attrNameLst>
                                      </p:cBhvr>
                                    </p:anim>
                                    <p:anim from="(-#ppt_h/2)" to="(#ppt_y)" calcmode="lin" valueType="num">
                                      <p:cBhvr>
                                        <p:cTn id="29" dur="1000" fill="hold">
                                          <p:stCondLst>
                                            <p:cond delay="0"/>
                                          </p:stCondLst>
                                        </p:cTn>
                                        <p:tgtEl>
                                          <p:spTgt spid="2">
                                            <p:txEl>
                                              <p:pRg st="8" end="8"/>
                                            </p:txEl>
                                          </p:spTgt>
                                        </p:tgtEl>
                                        <p:attrNameLst>
                                          <p:attrName>ppt_y</p:attrName>
                                        </p:attrNameLst>
                                      </p:cBhvr>
                                    </p:anim>
                                    <p:animRot by="21600000">
                                      <p:cBhvr>
                                        <p:cTn id="30" dur="1000" fill="hold">
                                          <p:stCondLst>
                                            <p:cond delay="0"/>
                                          </p:stCondLst>
                                        </p:cTn>
                                        <p:tgtEl>
                                          <p:spTgt spid="2">
                                            <p:txEl>
                                              <p:pRg st="8" end="8"/>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 calcmode="lin" valueType="num">
                                      <p:cBhvr additive="base">
                                        <p:cTn id="3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 calcmode="lin" valueType="num">
                                      <p:cBhvr additive="base">
                                        <p:cTn id="4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 calcmode="lin" valueType="num">
                                      <p:cBhvr additive="base">
                                        <p:cTn id="4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1" presetClass="entr" presetSubtype="0" fill="hold" nodeType="clickEffect">
                                  <p:stCondLst>
                                    <p:cond delay="0"/>
                                  </p:stCondLst>
                                  <p:iterate type="lt">
                                    <p:tmPct val="10000"/>
                                  </p:iterate>
                                  <p:childTnLst>
                                    <p:set>
                                      <p:cBhvr>
                                        <p:cTn id="52" dur="1" fill="hold">
                                          <p:stCondLst>
                                            <p:cond delay="0"/>
                                          </p:stCondLst>
                                        </p:cTn>
                                        <p:tgtEl>
                                          <p:spTgt spid="2">
                                            <p:txEl>
                                              <p:pRg st="9" end="9"/>
                                            </p:txEl>
                                          </p:spTgt>
                                        </p:tgtEl>
                                        <p:attrNameLst>
                                          <p:attrName>style.visibility</p:attrName>
                                        </p:attrNameLst>
                                      </p:cBhvr>
                                      <p:to>
                                        <p:strVal val="visible"/>
                                      </p:to>
                                    </p:set>
                                    <p:anim calcmode="lin" valueType="num">
                                      <p:cBhvr>
                                        <p:cTn id="53" dur="500" fill="hold"/>
                                        <p:tgtEl>
                                          <p:spTgt spid="2">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2">
                                            <p:txEl>
                                              <p:pRg st="9" end="9"/>
                                            </p:txEl>
                                          </p:spTgt>
                                        </p:tgtEl>
                                        <p:attrNameLst>
                                          <p:attrName>ppt_y</p:attrName>
                                        </p:attrNameLst>
                                      </p:cBhvr>
                                      <p:tavLst>
                                        <p:tav tm="0">
                                          <p:val>
                                            <p:strVal val="#ppt_y"/>
                                          </p:val>
                                        </p:tav>
                                        <p:tav tm="100000">
                                          <p:val>
                                            <p:strVal val="#ppt_y"/>
                                          </p:val>
                                        </p:tav>
                                      </p:tavLst>
                                    </p:anim>
                                    <p:anim calcmode="lin" valueType="num">
                                      <p:cBhvr>
                                        <p:cTn id="55" dur="500" fill="hold"/>
                                        <p:tgtEl>
                                          <p:spTgt spid="2">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2">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2">
                                            <p:txEl>
                                              <p:pRg st="9" end="9"/>
                                            </p:txEl>
                                          </p:spTgt>
                                        </p:tgtEl>
                                      </p:cBhvr>
                                    </p:animEffect>
                                  </p:childTnLst>
                                </p:cTn>
                              </p:par>
                              <p:par>
                                <p:cTn id="58" presetID="41" presetClass="entr" presetSubtype="0" fill="hold" nodeType="withEffect">
                                  <p:stCondLst>
                                    <p:cond delay="0"/>
                                  </p:stCondLst>
                                  <p:iterate type="lt">
                                    <p:tmPct val="10000"/>
                                  </p:iterate>
                                  <p:childTnLst>
                                    <p:set>
                                      <p:cBhvr>
                                        <p:cTn id="59" dur="1" fill="hold">
                                          <p:stCondLst>
                                            <p:cond delay="0"/>
                                          </p:stCondLst>
                                        </p:cTn>
                                        <p:tgtEl>
                                          <p:spTgt spid="2">
                                            <p:txEl>
                                              <p:pRg st="10" end="10"/>
                                            </p:txEl>
                                          </p:spTgt>
                                        </p:tgtEl>
                                        <p:attrNameLst>
                                          <p:attrName>style.visibility</p:attrName>
                                        </p:attrNameLst>
                                      </p:cBhvr>
                                      <p:to>
                                        <p:strVal val="visible"/>
                                      </p:to>
                                    </p:set>
                                    <p:anim calcmode="lin" valueType="num">
                                      <p:cBhvr>
                                        <p:cTn id="60" dur="500" fill="hold"/>
                                        <p:tgtEl>
                                          <p:spTgt spid="2">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2">
                                            <p:txEl>
                                              <p:pRg st="10" end="10"/>
                                            </p:txEl>
                                          </p:spTgt>
                                        </p:tgtEl>
                                        <p:attrNameLst>
                                          <p:attrName>ppt_y</p:attrName>
                                        </p:attrNameLst>
                                      </p:cBhvr>
                                      <p:tavLst>
                                        <p:tav tm="0">
                                          <p:val>
                                            <p:strVal val="#ppt_y"/>
                                          </p:val>
                                        </p:tav>
                                        <p:tav tm="100000">
                                          <p:val>
                                            <p:strVal val="#ppt_y"/>
                                          </p:val>
                                        </p:tav>
                                      </p:tavLst>
                                    </p:anim>
                                    <p:anim calcmode="lin" valueType="num">
                                      <p:cBhvr>
                                        <p:cTn id="62" dur="500" fill="hold"/>
                                        <p:tgtEl>
                                          <p:spTgt spid="2">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2">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2">
                                            <p:txEl>
                                              <p:pRg st="10" end="10"/>
                                            </p:txEl>
                                          </p:spTgt>
                                        </p:tgtEl>
                                      </p:cBhvr>
                                    </p:animEffect>
                                  </p:childTnLst>
                                </p:cTn>
                              </p:par>
                              <p:par>
                                <p:cTn id="65" presetID="41" presetClass="entr" presetSubtype="0" fill="hold" nodeType="withEffect">
                                  <p:stCondLst>
                                    <p:cond delay="0"/>
                                  </p:stCondLst>
                                  <p:iterate type="lt">
                                    <p:tmPct val="10000"/>
                                  </p:iterate>
                                  <p:childTnLst>
                                    <p:set>
                                      <p:cBhvr>
                                        <p:cTn id="66" dur="1" fill="hold">
                                          <p:stCondLst>
                                            <p:cond delay="0"/>
                                          </p:stCondLst>
                                        </p:cTn>
                                        <p:tgtEl>
                                          <p:spTgt spid="2">
                                            <p:txEl>
                                              <p:pRg st="11" end="11"/>
                                            </p:txEl>
                                          </p:spTgt>
                                        </p:tgtEl>
                                        <p:attrNameLst>
                                          <p:attrName>style.visibility</p:attrName>
                                        </p:attrNameLst>
                                      </p:cBhvr>
                                      <p:to>
                                        <p:strVal val="visible"/>
                                      </p:to>
                                    </p:set>
                                    <p:anim calcmode="lin" valueType="num">
                                      <p:cBhvr>
                                        <p:cTn id="67" dur="500" fill="hold"/>
                                        <p:tgtEl>
                                          <p:spTgt spid="2">
                                            <p:txEl>
                                              <p:pRg st="11" end="11"/>
                                            </p:txEl>
                                          </p:spTgt>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2">
                                            <p:txEl>
                                              <p:pRg st="11" end="11"/>
                                            </p:txEl>
                                          </p:spTgt>
                                        </p:tgtEl>
                                        <p:attrNameLst>
                                          <p:attrName>ppt_y</p:attrName>
                                        </p:attrNameLst>
                                      </p:cBhvr>
                                      <p:tavLst>
                                        <p:tav tm="0">
                                          <p:val>
                                            <p:strVal val="#ppt_y"/>
                                          </p:val>
                                        </p:tav>
                                        <p:tav tm="100000">
                                          <p:val>
                                            <p:strVal val="#ppt_y"/>
                                          </p:val>
                                        </p:tav>
                                      </p:tavLst>
                                    </p:anim>
                                    <p:anim calcmode="lin" valueType="num">
                                      <p:cBhvr>
                                        <p:cTn id="69" dur="500" fill="hold"/>
                                        <p:tgtEl>
                                          <p:spTgt spid="2">
                                            <p:txEl>
                                              <p:pRg st="11" end="1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2">
                                            <p:txEl>
                                              <p:pRg st="11" end="1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2">
                                            <p:txEl>
                                              <p:pRg st="11" end="11"/>
                                            </p:txEl>
                                          </p:spTgt>
                                        </p:tgtEl>
                                      </p:cBhvr>
                                    </p:animEffect>
                                  </p:childTnLst>
                                </p:cTn>
                              </p:par>
                              <p:par>
                                <p:cTn id="72" presetID="41" presetClass="entr" presetSubtype="0" fill="hold" nodeType="withEffect">
                                  <p:stCondLst>
                                    <p:cond delay="0"/>
                                  </p:stCondLst>
                                  <p:iterate type="lt">
                                    <p:tmPct val="10000"/>
                                  </p:iterate>
                                  <p:childTnLst>
                                    <p:set>
                                      <p:cBhvr>
                                        <p:cTn id="73" dur="1" fill="hold">
                                          <p:stCondLst>
                                            <p:cond delay="0"/>
                                          </p:stCondLst>
                                        </p:cTn>
                                        <p:tgtEl>
                                          <p:spTgt spid="2">
                                            <p:txEl>
                                              <p:pRg st="12" end="12"/>
                                            </p:txEl>
                                          </p:spTgt>
                                        </p:tgtEl>
                                        <p:attrNameLst>
                                          <p:attrName>style.visibility</p:attrName>
                                        </p:attrNameLst>
                                      </p:cBhvr>
                                      <p:to>
                                        <p:strVal val="visible"/>
                                      </p:to>
                                    </p:set>
                                    <p:anim calcmode="lin" valueType="num">
                                      <p:cBhvr>
                                        <p:cTn id="74" dur="500" fill="hold"/>
                                        <p:tgtEl>
                                          <p:spTgt spid="2">
                                            <p:txEl>
                                              <p:pRg st="12" end="12"/>
                                            </p:txEl>
                                          </p:spTgt>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2">
                                            <p:txEl>
                                              <p:pRg st="12" end="12"/>
                                            </p:txEl>
                                          </p:spTgt>
                                        </p:tgtEl>
                                        <p:attrNameLst>
                                          <p:attrName>ppt_y</p:attrName>
                                        </p:attrNameLst>
                                      </p:cBhvr>
                                      <p:tavLst>
                                        <p:tav tm="0">
                                          <p:val>
                                            <p:strVal val="#ppt_y"/>
                                          </p:val>
                                        </p:tav>
                                        <p:tav tm="100000">
                                          <p:val>
                                            <p:strVal val="#ppt_y"/>
                                          </p:val>
                                        </p:tav>
                                      </p:tavLst>
                                    </p:anim>
                                    <p:anim calcmode="lin" valueType="num">
                                      <p:cBhvr>
                                        <p:cTn id="76" dur="500" fill="hold"/>
                                        <p:tgtEl>
                                          <p:spTgt spid="2">
                                            <p:txEl>
                                              <p:pRg st="12" end="1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2">
                                            <p:txEl>
                                              <p:pRg st="12" end="1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11654" y="9484"/>
            <a:ext cx="9132346" cy="6848516"/>
          </a:xfrm>
        </p:spPr>
        <p:txBody>
          <a:bodyPr>
            <a:normAutofit/>
          </a:bodyPr>
          <a:lstStyle/>
          <a:p>
            <a:pPr algn="l"/>
            <a:r>
              <a:rPr lang="tr-TR" sz="2800" dirty="0" smtClean="0"/>
              <a:t>2007 DYP</a:t>
            </a:r>
          </a:p>
          <a:p>
            <a:pPr algn="l"/>
            <a:r>
              <a:rPr lang="tr-TR" sz="2800" dirty="0" smtClean="0">
                <a:solidFill>
                  <a:srgbClr val="C00000"/>
                </a:solidFill>
              </a:rPr>
              <a:t>Aşağıdakilerden hangisi, insanın kültürel bir varlık olduğunun göstergesi </a:t>
            </a:r>
            <a:r>
              <a:rPr lang="tr-TR" sz="2800" u="sng" dirty="0" smtClean="0">
                <a:solidFill>
                  <a:srgbClr val="C00000"/>
                </a:solidFill>
              </a:rPr>
              <a:t>değildir?</a:t>
            </a:r>
          </a:p>
          <a:p>
            <a:pPr algn="l"/>
            <a:r>
              <a:rPr lang="tr-TR" sz="2800" dirty="0" smtClean="0"/>
              <a:t>A) </a:t>
            </a:r>
            <a:r>
              <a:rPr lang="tr-TR" sz="2800" dirty="0" smtClean="0">
                <a:solidFill>
                  <a:srgbClr val="C00000"/>
                </a:solidFill>
              </a:rPr>
              <a:t>Alet yapması ve kullanması</a:t>
            </a:r>
          </a:p>
          <a:p>
            <a:pPr algn="l"/>
            <a:r>
              <a:rPr lang="tr-TR" sz="2800" dirty="0" smtClean="0"/>
              <a:t>B)</a:t>
            </a:r>
            <a:r>
              <a:rPr lang="tr-TR" sz="2800" dirty="0" smtClean="0">
                <a:solidFill>
                  <a:srgbClr val="C00000"/>
                </a:solidFill>
              </a:rPr>
              <a:t> Değerler ortaya koyması</a:t>
            </a:r>
          </a:p>
          <a:p>
            <a:pPr algn="l"/>
            <a:r>
              <a:rPr lang="tr-TR" sz="2800" dirty="0" smtClean="0"/>
              <a:t>C)</a:t>
            </a:r>
            <a:r>
              <a:rPr lang="tr-TR" sz="2800" dirty="0" smtClean="0">
                <a:solidFill>
                  <a:srgbClr val="C00000"/>
                </a:solidFill>
              </a:rPr>
              <a:t> Öğrendiklerini yeni nesillere aktarması </a:t>
            </a:r>
          </a:p>
          <a:p>
            <a:pPr algn="l"/>
            <a:r>
              <a:rPr lang="tr-TR" sz="2800" dirty="0" smtClean="0"/>
              <a:t>D) </a:t>
            </a:r>
            <a:r>
              <a:rPr lang="tr-TR" sz="2800" dirty="0" smtClean="0">
                <a:solidFill>
                  <a:srgbClr val="C00000"/>
                </a:solidFill>
              </a:rPr>
              <a:t>Yorulduğunda dinlenmesi</a:t>
            </a:r>
          </a:p>
          <a:p>
            <a:pPr algn="l"/>
            <a:r>
              <a:rPr lang="tr-TR" sz="2800" dirty="0" smtClean="0"/>
              <a:t>Çözüm:</a:t>
            </a:r>
          </a:p>
          <a:p>
            <a:pPr algn="l"/>
            <a:r>
              <a:rPr lang="tr-TR" sz="2800" dirty="0" smtClean="0"/>
              <a:t>Dinlenme ve kültür arasında bir ilişki </a:t>
            </a:r>
          </a:p>
          <a:p>
            <a:pPr algn="l"/>
            <a:r>
              <a:rPr lang="tr-TR" sz="2800" dirty="0" smtClean="0"/>
              <a:t>kurulamaz.</a:t>
            </a:r>
          </a:p>
          <a:p>
            <a:pPr algn="l"/>
            <a:r>
              <a:rPr lang="tr-TR" sz="2800" dirty="0"/>
              <a:t>	</a:t>
            </a:r>
            <a:r>
              <a:rPr lang="tr-TR" sz="2800" dirty="0" smtClean="0"/>
              <a:t>		    </a:t>
            </a:r>
            <a:r>
              <a:rPr lang="tr-TR" sz="2800" dirty="0" smtClean="0">
                <a:solidFill>
                  <a:srgbClr val="00B050"/>
                </a:solidFill>
              </a:rPr>
              <a:t>Cevap: D	</a:t>
            </a:r>
            <a:r>
              <a:rPr lang="tr-TR" sz="2800" dirty="0" smtClean="0"/>
              <a:t> </a:t>
            </a:r>
            <a:endParaRPr lang="tr-TR" sz="2800" dirty="0"/>
          </a:p>
        </p:txBody>
      </p:sp>
    </p:spTree>
    <p:extLst>
      <p:ext uri="{BB962C8B-B14F-4D97-AF65-F5344CB8AC3E}">
        <p14:creationId xmlns:p14="http://schemas.microsoft.com/office/powerpoint/2010/main" val="345589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xEl>
                                              <p:pRg st="2" end="2"/>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2" end="2"/>
                                            </p:txEl>
                                          </p:spTgt>
                                        </p:tgtEl>
                                        <p:attrNameLst>
                                          <p:attrName>ppt_w</p:attrName>
                                        </p:attrNameLst>
                                      </p:cBhvr>
                                    </p:anim>
                                    <p:anim by="(#ppt_w*0.50)" calcmode="lin" valueType="num">
                                      <p:cBhvr>
                                        <p:cTn id="8" dur="500" decel="50000" autoRev="1" fill="hold">
                                          <p:stCondLst>
                                            <p:cond delay="0"/>
                                          </p:stCondLst>
                                        </p:cTn>
                                        <p:tgtEl>
                                          <p:spTgt spid="2">
                                            <p:txEl>
                                              <p:pRg st="2" end="2"/>
                                            </p:txEl>
                                          </p:spTgt>
                                        </p:tgtEl>
                                        <p:attrNameLst>
                                          <p:attrName>ppt_x</p:attrName>
                                        </p:attrNameLst>
                                      </p:cBhvr>
                                    </p:anim>
                                    <p:anim from="(-#ppt_h/2)" to="(#ppt_y)" calcmode="lin" valueType="num">
                                      <p:cBhvr>
                                        <p:cTn id="9" dur="1000" fill="hold">
                                          <p:stCondLst>
                                            <p:cond delay="0"/>
                                          </p:stCondLst>
                                        </p:cTn>
                                        <p:tgtEl>
                                          <p:spTgt spid="2">
                                            <p:txEl>
                                              <p:pRg st="2" end="2"/>
                                            </p:txEl>
                                          </p:spTgt>
                                        </p:tgtEl>
                                        <p:attrNameLst>
                                          <p:attrName>ppt_y</p:attrName>
                                        </p:attrNameLst>
                                      </p:cBhvr>
                                    </p:anim>
                                    <p:animRot by="21600000">
                                      <p:cBhvr>
                                        <p:cTn id="10" dur="1000" fill="hold">
                                          <p:stCondLst>
                                            <p:cond delay="0"/>
                                          </p:stCondLst>
                                        </p:cTn>
                                        <p:tgtEl>
                                          <p:spTgt spid="2">
                                            <p:txEl>
                                              <p:pRg st="2" end="2"/>
                                            </p:txEl>
                                          </p:spTgt>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2">
                                            <p:txEl>
                                              <p:pRg st="3" end="3"/>
                                            </p:txEl>
                                          </p:spTgt>
                                        </p:tgtEl>
                                        <p:attrNameLst>
                                          <p:attrName>style.visibility</p:attrName>
                                        </p:attrNameLst>
                                      </p:cBhvr>
                                      <p:to>
                                        <p:strVal val="visible"/>
                                      </p:to>
                                    </p:set>
                                    <p:anim by="(-#ppt_w*2)" calcmode="lin" valueType="num">
                                      <p:cBhvr rctx="PPT">
                                        <p:cTn id="13" dur="500" autoRev="1" fill="hold">
                                          <p:stCondLst>
                                            <p:cond delay="0"/>
                                          </p:stCondLst>
                                        </p:cTn>
                                        <p:tgtEl>
                                          <p:spTgt spid="2">
                                            <p:txEl>
                                              <p:pRg st="3" end="3"/>
                                            </p:txEl>
                                          </p:spTgt>
                                        </p:tgtEl>
                                        <p:attrNameLst>
                                          <p:attrName>ppt_w</p:attrName>
                                        </p:attrNameLst>
                                      </p:cBhvr>
                                    </p:anim>
                                    <p:anim by="(#ppt_w*0.50)" calcmode="lin" valueType="num">
                                      <p:cBhvr>
                                        <p:cTn id="14" dur="500" decel="50000" autoRev="1" fill="hold">
                                          <p:stCondLst>
                                            <p:cond delay="0"/>
                                          </p:stCondLst>
                                        </p:cTn>
                                        <p:tgtEl>
                                          <p:spTgt spid="2">
                                            <p:txEl>
                                              <p:pRg st="3" end="3"/>
                                            </p:txEl>
                                          </p:spTgt>
                                        </p:tgtEl>
                                        <p:attrNameLst>
                                          <p:attrName>ppt_x</p:attrName>
                                        </p:attrNameLst>
                                      </p:cBhvr>
                                    </p:anim>
                                    <p:anim from="(-#ppt_h/2)" to="(#ppt_y)" calcmode="lin" valueType="num">
                                      <p:cBhvr>
                                        <p:cTn id="15" dur="1000" fill="hold">
                                          <p:stCondLst>
                                            <p:cond delay="0"/>
                                          </p:stCondLst>
                                        </p:cTn>
                                        <p:tgtEl>
                                          <p:spTgt spid="2">
                                            <p:txEl>
                                              <p:pRg st="3" end="3"/>
                                            </p:txEl>
                                          </p:spTgt>
                                        </p:tgtEl>
                                        <p:attrNameLst>
                                          <p:attrName>ppt_y</p:attrName>
                                        </p:attrNameLst>
                                      </p:cBhvr>
                                    </p:anim>
                                    <p:animRot by="21600000">
                                      <p:cBhvr>
                                        <p:cTn id="16" dur="1000" fill="hold">
                                          <p:stCondLst>
                                            <p:cond delay="0"/>
                                          </p:stCondLst>
                                        </p:cTn>
                                        <p:tgtEl>
                                          <p:spTgt spid="2">
                                            <p:txEl>
                                              <p:pRg st="3" end="3"/>
                                            </p:txEl>
                                          </p:spTgt>
                                        </p:tgtEl>
                                        <p:attrNameLst>
                                          <p:attrName>r</p:attrName>
                                        </p:attrNameLst>
                                      </p:cBhvr>
                                    </p:animRot>
                                  </p:childTnLst>
                                </p:cTn>
                              </p:par>
                              <p:par>
                                <p:cTn id="17" presetID="56" presetClass="entr" presetSubtype="0" fill="hold" nodeType="withEffect">
                                  <p:stCondLst>
                                    <p:cond delay="0"/>
                                  </p:stCondLst>
                                  <p:iterate type="lt">
                                    <p:tmPct val="10000"/>
                                  </p:iterate>
                                  <p:childTnLst>
                                    <p:set>
                                      <p:cBhvr>
                                        <p:cTn id="18" dur="1" fill="hold">
                                          <p:stCondLst>
                                            <p:cond delay="0"/>
                                          </p:stCondLst>
                                        </p:cTn>
                                        <p:tgtEl>
                                          <p:spTgt spid="2">
                                            <p:txEl>
                                              <p:pRg st="4" end="4"/>
                                            </p:txEl>
                                          </p:spTgt>
                                        </p:tgtEl>
                                        <p:attrNameLst>
                                          <p:attrName>style.visibility</p:attrName>
                                        </p:attrNameLst>
                                      </p:cBhvr>
                                      <p:to>
                                        <p:strVal val="visible"/>
                                      </p:to>
                                    </p:set>
                                    <p:anim by="(-#ppt_w*2)" calcmode="lin" valueType="num">
                                      <p:cBhvr rctx="PPT">
                                        <p:cTn id="19" dur="500" autoRev="1" fill="hold">
                                          <p:stCondLst>
                                            <p:cond delay="0"/>
                                          </p:stCondLst>
                                        </p:cTn>
                                        <p:tgtEl>
                                          <p:spTgt spid="2">
                                            <p:txEl>
                                              <p:pRg st="4" end="4"/>
                                            </p:txEl>
                                          </p:spTgt>
                                        </p:tgtEl>
                                        <p:attrNameLst>
                                          <p:attrName>ppt_w</p:attrName>
                                        </p:attrNameLst>
                                      </p:cBhvr>
                                    </p:anim>
                                    <p:anim by="(#ppt_w*0.50)" calcmode="lin" valueType="num">
                                      <p:cBhvr>
                                        <p:cTn id="20" dur="500" decel="50000" autoRev="1" fill="hold">
                                          <p:stCondLst>
                                            <p:cond delay="0"/>
                                          </p:stCondLst>
                                        </p:cTn>
                                        <p:tgtEl>
                                          <p:spTgt spid="2">
                                            <p:txEl>
                                              <p:pRg st="4" end="4"/>
                                            </p:txEl>
                                          </p:spTgt>
                                        </p:tgtEl>
                                        <p:attrNameLst>
                                          <p:attrName>ppt_x</p:attrName>
                                        </p:attrNameLst>
                                      </p:cBhvr>
                                    </p:anim>
                                    <p:anim from="(-#ppt_h/2)" to="(#ppt_y)" calcmode="lin" valueType="num">
                                      <p:cBhvr>
                                        <p:cTn id="21" dur="1000" fill="hold">
                                          <p:stCondLst>
                                            <p:cond delay="0"/>
                                          </p:stCondLst>
                                        </p:cTn>
                                        <p:tgtEl>
                                          <p:spTgt spid="2">
                                            <p:txEl>
                                              <p:pRg st="4" end="4"/>
                                            </p:txEl>
                                          </p:spTgt>
                                        </p:tgtEl>
                                        <p:attrNameLst>
                                          <p:attrName>ppt_y</p:attrName>
                                        </p:attrNameLst>
                                      </p:cBhvr>
                                    </p:anim>
                                    <p:animRot by="21600000">
                                      <p:cBhvr>
                                        <p:cTn id="22" dur="1000" fill="hold">
                                          <p:stCondLst>
                                            <p:cond delay="0"/>
                                          </p:stCondLst>
                                        </p:cTn>
                                        <p:tgtEl>
                                          <p:spTgt spid="2">
                                            <p:txEl>
                                              <p:pRg st="4" end="4"/>
                                            </p:txEl>
                                          </p:spTgt>
                                        </p:tgtEl>
                                        <p:attrNameLst>
                                          <p:attrName>r</p:attrName>
                                        </p:attrNameLst>
                                      </p:cBhvr>
                                    </p:animRot>
                                  </p:childTnLst>
                                </p:cTn>
                              </p:par>
                              <p:par>
                                <p:cTn id="23" presetID="56" presetClass="entr" presetSubtype="0" fill="hold" nodeType="withEffect">
                                  <p:stCondLst>
                                    <p:cond delay="0"/>
                                  </p:stCondLst>
                                  <p:iterate type="lt">
                                    <p:tmPct val="10000"/>
                                  </p:iterate>
                                  <p:childTnLst>
                                    <p:set>
                                      <p:cBhvr>
                                        <p:cTn id="24" dur="1" fill="hold">
                                          <p:stCondLst>
                                            <p:cond delay="0"/>
                                          </p:stCondLst>
                                        </p:cTn>
                                        <p:tgtEl>
                                          <p:spTgt spid="2">
                                            <p:txEl>
                                              <p:pRg st="5" end="5"/>
                                            </p:txEl>
                                          </p:spTgt>
                                        </p:tgtEl>
                                        <p:attrNameLst>
                                          <p:attrName>style.visibility</p:attrName>
                                        </p:attrNameLst>
                                      </p:cBhvr>
                                      <p:to>
                                        <p:strVal val="visible"/>
                                      </p:to>
                                    </p:set>
                                    <p:anim by="(-#ppt_w*2)" calcmode="lin" valueType="num">
                                      <p:cBhvr rctx="PPT">
                                        <p:cTn id="25" dur="500" autoRev="1" fill="hold">
                                          <p:stCondLst>
                                            <p:cond delay="0"/>
                                          </p:stCondLst>
                                        </p:cTn>
                                        <p:tgtEl>
                                          <p:spTgt spid="2">
                                            <p:txEl>
                                              <p:pRg st="5" end="5"/>
                                            </p:txEl>
                                          </p:spTgt>
                                        </p:tgtEl>
                                        <p:attrNameLst>
                                          <p:attrName>ppt_w</p:attrName>
                                        </p:attrNameLst>
                                      </p:cBhvr>
                                    </p:anim>
                                    <p:anim by="(#ppt_w*0.50)" calcmode="lin" valueType="num">
                                      <p:cBhvr>
                                        <p:cTn id="26" dur="500" decel="50000" autoRev="1" fill="hold">
                                          <p:stCondLst>
                                            <p:cond delay="0"/>
                                          </p:stCondLst>
                                        </p:cTn>
                                        <p:tgtEl>
                                          <p:spTgt spid="2">
                                            <p:txEl>
                                              <p:pRg st="5" end="5"/>
                                            </p:txEl>
                                          </p:spTgt>
                                        </p:tgtEl>
                                        <p:attrNameLst>
                                          <p:attrName>ppt_x</p:attrName>
                                        </p:attrNameLst>
                                      </p:cBhvr>
                                    </p:anim>
                                    <p:anim from="(-#ppt_h/2)" to="(#ppt_y)" calcmode="lin" valueType="num">
                                      <p:cBhvr>
                                        <p:cTn id="27" dur="1000" fill="hold">
                                          <p:stCondLst>
                                            <p:cond delay="0"/>
                                          </p:stCondLst>
                                        </p:cTn>
                                        <p:tgtEl>
                                          <p:spTgt spid="2">
                                            <p:txEl>
                                              <p:pRg st="5" end="5"/>
                                            </p:txEl>
                                          </p:spTgt>
                                        </p:tgtEl>
                                        <p:attrNameLst>
                                          <p:attrName>ppt_y</p:attrName>
                                        </p:attrNameLst>
                                      </p:cBhvr>
                                    </p:anim>
                                    <p:animRot by="21600000">
                                      <p:cBhvr>
                                        <p:cTn id="28" dur="1000" fill="hold">
                                          <p:stCondLst>
                                            <p:cond delay="0"/>
                                          </p:stCondLst>
                                        </p:cTn>
                                        <p:tgtEl>
                                          <p:spTgt spid="2">
                                            <p:txEl>
                                              <p:pRg st="5" end="5"/>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1000"/>
                                        <p:tgtEl>
                                          <p:spTgt spid="2">
                                            <p:txEl>
                                              <p:pRg st="6" end="6"/>
                                            </p:txEl>
                                          </p:spTgt>
                                        </p:tgtEl>
                                      </p:cBhvr>
                                    </p:animEffect>
                                    <p:anim calcmode="lin" valueType="num">
                                      <p:cBhvr>
                                        <p:cTn id="3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fade">
                                      <p:cBhvr>
                                        <p:cTn id="38" dur="1000"/>
                                        <p:tgtEl>
                                          <p:spTgt spid="2">
                                            <p:txEl>
                                              <p:pRg st="7" end="7"/>
                                            </p:txEl>
                                          </p:spTgt>
                                        </p:tgtEl>
                                      </p:cBhvr>
                                    </p:animEffect>
                                    <p:anim calcmode="lin" valueType="num">
                                      <p:cBhvr>
                                        <p:cTn id="3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fade">
                                      <p:cBhvr>
                                        <p:cTn id="43" dur="1000"/>
                                        <p:tgtEl>
                                          <p:spTgt spid="2">
                                            <p:txEl>
                                              <p:pRg st="8" end="8"/>
                                            </p:txEl>
                                          </p:spTgt>
                                        </p:tgtEl>
                                      </p:cBhvr>
                                    </p:animEffect>
                                    <p:anim calcmode="lin" valueType="num">
                                      <p:cBhvr>
                                        <p:cTn id="4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8" end="8"/>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9" end="9"/>
                                            </p:txEl>
                                          </p:spTgt>
                                        </p:tgtEl>
                                        <p:attrNameLst>
                                          <p:attrName>style.visibility</p:attrName>
                                        </p:attrNameLst>
                                      </p:cBhvr>
                                      <p:to>
                                        <p:strVal val="visible"/>
                                      </p:to>
                                    </p:set>
                                    <p:animEffect transition="in" filter="fade">
                                      <p:cBhvr>
                                        <p:cTn id="48" dur="1000"/>
                                        <p:tgtEl>
                                          <p:spTgt spid="2">
                                            <p:txEl>
                                              <p:pRg st="9" end="9"/>
                                            </p:txEl>
                                          </p:spTgt>
                                        </p:tgtEl>
                                      </p:cBhvr>
                                    </p:animEffect>
                                    <p:anim calcmode="lin" valueType="num">
                                      <p:cBhvr>
                                        <p:cTn id="49"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0" y="0"/>
            <a:ext cx="9144000" cy="6858000"/>
          </a:xfrm>
        </p:spPr>
        <p:txBody>
          <a:bodyPr>
            <a:normAutofit/>
          </a:bodyPr>
          <a:lstStyle/>
          <a:p>
            <a:pPr algn="l"/>
            <a:r>
              <a:rPr lang="tr-TR" sz="2800" dirty="0" smtClean="0"/>
              <a:t>2009 DYP</a:t>
            </a:r>
          </a:p>
          <a:p>
            <a:r>
              <a:rPr lang="tr-TR" sz="2800" dirty="0" smtClean="0">
                <a:solidFill>
                  <a:srgbClr val="C00000"/>
                </a:solidFill>
              </a:rPr>
              <a:t>Aşağıdakilerden hangisi buluş yapmak için çalışan bir bilim insanının sahip olması gereken özelliklerden </a:t>
            </a:r>
            <a:r>
              <a:rPr lang="tr-TR" sz="2800" u="sng" dirty="0" smtClean="0">
                <a:solidFill>
                  <a:srgbClr val="C00000"/>
                </a:solidFill>
              </a:rPr>
              <a:t>değildir?</a:t>
            </a:r>
          </a:p>
          <a:p>
            <a:pPr algn="l"/>
            <a:r>
              <a:rPr lang="tr-TR" sz="2800" dirty="0" smtClean="0"/>
              <a:t>       A) </a:t>
            </a:r>
            <a:r>
              <a:rPr lang="tr-TR" sz="2800" dirty="0" smtClean="0">
                <a:solidFill>
                  <a:srgbClr val="C00000"/>
                </a:solidFill>
              </a:rPr>
              <a:t>Öz güven</a:t>
            </a:r>
            <a:r>
              <a:rPr lang="tr-TR" sz="2800" dirty="0" smtClean="0"/>
              <a:t>		B) </a:t>
            </a:r>
            <a:r>
              <a:rPr lang="tr-TR" sz="2800" dirty="0" smtClean="0">
                <a:solidFill>
                  <a:srgbClr val="C00000"/>
                </a:solidFill>
              </a:rPr>
              <a:t>Gözlemcilik</a:t>
            </a:r>
          </a:p>
          <a:p>
            <a:pPr algn="l"/>
            <a:r>
              <a:rPr lang="tr-TR" sz="2800" dirty="0"/>
              <a:t> </a:t>
            </a:r>
            <a:r>
              <a:rPr lang="tr-TR" sz="2800" dirty="0" smtClean="0"/>
              <a:t>     C) </a:t>
            </a:r>
            <a:r>
              <a:rPr lang="tr-TR" sz="2800" dirty="0" smtClean="0">
                <a:solidFill>
                  <a:srgbClr val="C00000"/>
                </a:solidFill>
              </a:rPr>
              <a:t>Karamsarlık</a:t>
            </a:r>
            <a:r>
              <a:rPr lang="tr-TR" sz="2800" dirty="0" smtClean="0"/>
              <a:t>		D) </a:t>
            </a:r>
            <a:r>
              <a:rPr lang="tr-TR" sz="2800" dirty="0" smtClean="0">
                <a:solidFill>
                  <a:srgbClr val="C00000"/>
                </a:solidFill>
              </a:rPr>
              <a:t>Araştırmacılık</a:t>
            </a:r>
          </a:p>
          <a:p>
            <a:pPr algn="l"/>
            <a:endParaRPr lang="tr-TR" sz="2800" dirty="0"/>
          </a:p>
          <a:p>
            <a:pPr algn="l"/>
            <a:r>
              <a:rPr lang="tr-TR" sz="2800" dirty="0" smtClean="0"/>
              <a:t>Çözüm:</a:t>
            </a:r>
          </a:p>
          <a:p>
            <a:pPr algn="l"/>
            <a:r>
              <a:rPr lang="tr-TR" sz="2800" dirty="0" smtClean="0"/>
              <a:t>Karamsarlık olumsuz bir özelliktir. Bu</a:t>
            </a:r>
          </a:p>
          <a:p>
            <a:pPr algn="l"/>
            <a:r>
              <a:rPr lang="tr-TR" sz="2800" dirty="0"/>
              <a:t>d</a:t>
            </a:r>
            <a:r>
              <a:rPr lang="tr-TR" sz="2800" dirty="0" smtClean="0"/>
              <a:t>urum bilim insanlarında olmaz.</a:t>
            </a:r>
          </a:p>
          <a:p>
            <a:pPr algn="l"/>
            <a:r>
              <a:rPr lang="tr-TR" sz="2800" dirty="0"/>
              <a:t>	</a:t>
            </a:r>
            <a:r>
              <a:rPr lang="tr-TR" sz="2800" dirty="0" smtClean="0"/>
              <a:t>			</a:t>
            </a:r>
            <a:r>
              <a:rPr lang="tr-TR" sz="2800" dirty="0" smtClean="0">
                <a:solidFill>
                  <a:srgbClr val="00B050"/>
                </a:solidFill>
              </a:rPr>
              <a:t>Cevap: C</a:t>
            </a:r>
          </a:p>
          <a:p>
            <a:pPr algn="l"/>
            <a:endParaRPr lang="tr-TR" sz="2800" dirty="0"/>
          </a:p>
          <a:p>
            <a:pPr algn="l"/>
            <a:endParaRPr lang="tr-TR" sz="2800" dirty="0" smtClean="0"/>
          </a:p>
        </p:txBody>
      </p:sp>
    </p:spTree>
    <p:extLst>
      <p:ext uri="{BB962C8B-B14F-4D97-AF65-F5344CB8AC3E}">
        <p14:creationId xmlns:p14="http://schemas.microsoft.com/office/powerpoint/2010/main" val="208036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p:cTn id="21" dur="500" fill="hold"/>
                                        <p:tgtEl>
                                          <p:spTgt spid="2">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xEl>
                                              <p:pRg st="5" end="5"/>
                                            </p:txEl>
                                          </p:spTgt>
                                        </p:tgtEl>
                                        <p:attrNameLst>
                                          <p:attrName>ppt_y</p:attrName>
                                        </p:attrNameLst>
                                      </p:cBhvr>
                                      <p:tavLst>
                                        <p:tav tm="0">
                                          <p:val>
                                            <p:strVal val="#ppt_y"/>
                                          </p:val>
                                        </p:tav>
                                        <p:tav tm="100000">
                                          <p:val>
                                            <p:strVal val="#ppt_y"/>
                                          </p:val>
                                        </p:tav>
                                      </p:tavLst>
                                    </p:anim>
                                    <p:anim calcmode="lin" valueType="num">
                                      <p:cBhvr>
                                        <p:cTn id="23" dur="500" fill="hold"/>
                                        <p:tgtEl>
                                          <p:spTgt spid="2">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xEl>
                                              <p:pRg st="5" end="5"/>
                                            </p:txEl>
                                          </p:spTgt>
                                        </p:tgtEl>
                                      </p:cBhvr>
                                    </p:animEffect>
                                  </p:childTnLst>
                                </p:cTn>
                              </p:par>
                              <p:par>
                                <p:cTn id="26" presetID="41" presetClass="entr" presetSubtype="0" fill="hold" nodeType="withEffect">
                                  <p:stCondLst>
                                    <p:cond delay="0"/>
                                  </p:stCondLst>
                                  <p:iterate type="lt">
                                    <p:tmPct val="10000"/>
                                  </p:iterate>
                                  <p:childTnLst>
                                    <p:set>
                                      <p:cBhvr>
                                        <p:cTn id="27" dur="1" fill="hold">
                                          <p:stCondLst>
                                            <p:cond delay="0"/>
                                          </p:stCondLst>
                                        </p:cTn>
                                        <p:tgtEl>
                                          <p:spTgt spid="2">
                                            <p:txEl>
                                              <p:pRg st="6" end="6"/>
                                            </p:txEl>
                                          </p:spTgt>
                                        </p:tgtEl>
                                        <p:attrNameLst>
                                          <p:attrName>style.visibility</p:attrName>
                                        </p:attrNameLst>
                                      </p:cBhvr>
                                      <p:to>
                                        <p:strVal val="visible"/>
                                      </p:to>
                                    </p:set>
                                    <p:anim calcmode="lin" valueType="num">
                                      <p:cBhvr>
                                        <p:cTn id="28" dur="500" fill="hold"/>
                                        <p:tgtEl>
                                          <p:spTgt spid="2">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
                                            <p:txEl>
                                              <p:pRg st="6" end="6"/>
                                            </p:txEl>
                                          </p:spTgt>
                                        </p:tgtEl>
                                        <p:attrNameLst>
                                          <p:attrName>ppt_y</p:attrName>
                                        </p:attrNameLst>
                                      </p:cBhvr>
                                      <p:tavLst>
                                        <p:tav tm="0">
                                          <p:val>
                                            <p:strVal val="#ppt_y"/>
                                          </p:val>
                                        </p:tav>
                                        <p:tav tm="100000">
                                          <p:val>
                                            <p:strVal val="#ppt_y"/>
                                          </p:val>
                                        </p:tav>
                                      </p:tavLst>
                                    </p:anim>
                                    <p:anim calcmode="lin" valueType="num">
                                      <p:cBhvr>
                                        <p:cTn id="30" dur="500" fill="hold"/>
                                        <p:tgtEl>
                                          <p:spTgt spid="2">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2">
                                            <p:txEl>
                                              <p:pRg st="6" end="6"/>
                                            </p:txEl>
                                          </p:spTgt>
                                        </p:tgtEl>
                                      </p:cBhvr>
                                    </p:animEffect>
                                  </p:childTnLst>
                                </p:cTn>
                              </p:par>
                              <p:par>
                                <p:cTn id="33" presetID="41" presetClass="entr" presetSubtype="0" fill="hold" nodeType="withEffect">
                                  <p:stCondLst>
                                    <p:cond delay="0"/>
                                  </p:stCondLst>
                                  <p:iterate type="lt">
                                    <p:tmPct val="10000"/>
                                  </p:iterate>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p:cTn id="35" dur="500" fill="hold"/>
                                        <p:tgtEl>
                                          <p:spTgt spid="2">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2">
                                            <p:txEl>
                                              <p:pRg st="7" end="7"/>
                                            </p:txEl>
                                          </p:spTgt>
                                        </p:tgtEl>
                                        <p:attrNameLst>
                                          <p:attrName>ppt_y</p:attrName>
                                        </p:attrNameLst>
                                      </p:cBhvr>
                                      <p:tavLst>
                                        <p:tav tm="0">
                                          <p:val>
                                            <p:strVal val="#ppt_y"/>
                                          </p:val>
                                        </p:tav>
                                        <p:tav tm="100000">
                                          <p:val>
                                            <p:strVal val="#ppt_y"/>
                                          </p:val>
                                        </p:tav>
                                      </p:tavLst>
                                    </p:anim>
                                    <p:anim calcmode="lin" valueType="num">
                                      <p:cBhvr>
                                        <p:cTn id="37" dur="500" fill="hold"/>
                                        <p:tgtEl>
                                          <p:spTgt spid="2">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2">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2">
                                            <p:txEl>
                                              <p:pRg st="7" end="7"/>
                                            </p:txEl>
                                          </p:spTgt>
                                        </p:tgtEl>
                                      </p:cBhvr>
                                    </p:animEffect>
                                  </p:childTnLst>
                                </p:cTn>
                              </p:par>
                              <p:par>
                                <p:cTn id="40" presetID="41" presetClass="entr" presetSubtype="0" fill="hold" nodeType="withEffect">
                                  <p:stCondLst>
                                    <p:cond delay="0"/>
                                  </p:stCondLst>
                                  <p:iterate type="lt">
                                    <p:tmPct val="10000"/>
                                  </p:iterate>
                                  <p:childTnLst>
                                    <p:set>
                                      <p:cBhvr>
                                        <p:cTn id="41" dur="1" fill="hold">
                                          <p:stCondLst>
                                            <p:cond delay="0"/>
                                          </p:stCondLst>
                                        </p:cTn>
                                        <p:tgtEl>
                                          <p:spTgt spid="2">
                                            <p:txEl>
                                              <p:pRg st="8" end="8"/>
                                            </p:txEl>
                                          </p:spTgt>
                                        </p:tgtEl>
                                        <p:attrNameLst>
                                          <p:attrName>style.visibility</p:attrName>
                                        </p:attrNameLst>
                                      </p:cBhvr>
                                      <p:to>
                                        <p:strVal val="visible"/>
                                      </p:to>
                                    </p:set>
                                    <p:anim calcmode="lin" valueType="num">
                                      <p:cBhvr>
                                        <p:cTn id="42" dur="500" fill="hold"/>
                                        <p:tgtEl>
                                          <p:spTgt spid="2">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2">
                                            <p:txEl>
                                              <p:pRg st="8" end="8"/>
                                            </p:txEl>
                                          </p:spTgt>
                                        </p:tgtEl>
                                        <p:attrNameLst>
                                          <p:attrName>ppt_y</p:attrName>
                                        </p:attrNameLst>
                                      </p:cBhvr>
                                      <p:tavLst>
                                        <p:tav tm="0">
                                          <p:val>
                                            <p:strVal val="#ppt_y"/>
                                          </p:val>
                                        </p:tav>
                                        <p:tav tm="100000">
                                          <p:val>
                                            <p:strVal val="#ppt_y"/>
                                          </p:val>
                                        </p:tav>
                                      </p:tavLst>
                                    </p:anim>
                                    <p:anim calcmode="lin" valueType="num">
                                      <p:cBhvr>
                                        <p:cTn id="44" dur="500" fill="hold"/>
                                        <p:tgtEl>
                                          <p:spTgt spid="2">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2">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0" y="0"/>
            <a:ext cx="9144000" cy="6858000"/>
          </a:xfrm>
        </p:spPr>
        <p:txBody>
          <a:bodyPr>
            <a:normAutofit/>
          </a:bodyPr>
          <a:lstStyle/>
          <a:p>
            <a:pPr algn="l"/>
            <a:r>
              <a:rPr lang="tr-TR" sz="2800" dirty="0" smtClean="0"/>
              <a:t>2010 SBS</a:t>
            </a:r>
          </a:p>
          <a:p>
            <a:pPr algn="l"/>
            <a:r>
              <a:rPr lang="tr-TR" sz="1800" dirty="0" smtClean="0">
                <a:solidFill>
                  <a:srgbClr val="FF0000"/>
                </a:solidFill>
              </a:rPr>
              <a:t>*Konuya ilişkin kaynak çalışması yapılır.</a:t>
            </a:r>
          </a:p>
          <a:p>
            <a:pPr algn="l"/>
            <a:r>
              <a:rPr lang="tr-TR" sz="1800" dirty="0" smtClean="0">
                <a:solidFill>
                  <a:srgbClr val="FF0000"/>
                </a:solidFill>
              </a:rPr>
              <a:t>*Farklı kaynaklar incelenerek konuyla ilgili notlar alınır.</a:t>
            </a:r>
          </a:p>
          <a:p>
            <a:pPr algn="l"/>
            <a:r>
              <a:rPr lang="tr-TR" sz="1800" dirty="0" smtClean="0">
                <a:solidFill>
                  <a:srgbClr val="FF0000"/>
                </a:solidFill>
              </a:rPr>
              <a:t>*Kaynakların künyesi çıkarılır.</a:t>
            </a:r>
          </a:p>
          <a:p>
            <a:pPr algn="l"/>
            <a:r>
              <a:rPr lang="tr-TR" sz="1800" dirty="0" smtClean="0">
                <a:solidFill>
                  <a:srgbClr val="FF0000"/>
                </a:solidFill>
              </a:rPr>
              <a:t>Yukarıda verilen çalışmaların tümü, bilimsel araştırmanın hangi basamağında yapılır?</a:t>
            </a:r>
          </a:p>
          <a:p>
            <a:pPr algn="l"/>
            <a:r>
              <a:rPr lang="tr-TR" sz="1800" dirty="0" smtClean="0"/>
              <a:t>A)</a:t>
            </a:r>
            <a:r>
              <a:rPr lang="tr-TR" sz="1800" dirty="0" smtClean="0">
                <a:solidFill>
                  <a:srgbClr val="FF0000"/>
                </a:solidFill>
              </a:rPr>
              <a:t> Araştırılacak konuyu belirleme </a:t>
            </a:r>
          </a:p>
          <a:p>
            <a:pPr algn="l"/>
            <a:r>
              <a:rPr lang="tr-TR" sz="1800" dirty="0" smtClean="0"/>
              <a:t>B)</a:t>
            </a:r>
            <a:r>
              <a:rPr lang="tr-TR" sz="1800" dirty="0" smtClean="0">
                <a:solidFill>
                  <a:srgbClr val="FF0000"/>
                </a:solidFill>
              </a:rPr>
              <a:t> Elde edilen bilgileri sınıflandırma</a:t>
            </a:r>
          </a:p>
          <a:p>
            <a:pPr algn="l"/>
            <a:r>
              <a:rPr lang="tr-TR" sz="1800" dirty="0" smtClean="0"/>
              <a:t>C)</a:t>
            </a:r>
            <a:r>
              <a:rPr lang="tr-TR" sz="1800" dirty="0" smtClean="0">
                <a:solidFill>
                  <a:srgbClr val="FF0000"/>
                </a:solidFill>
              </a:rPr>
              <a:t> Araştırma konusu ile ilgili bilgi toplama</a:t>
            </a:r>
          </a:p>
          <a:p>
            <a:pPr algn="l"/>
            <a:r>
              <a:rPr lang="tr-TR" sz="1800" dirty="0" smtClean="0"/>
              <a:t>D) </a:t>
            </a:r>
            <a:r>
              <a:rPr lang="tr-TR" sz="1800" dirty="0" smtClean="0">
                <a:solidFill>
                  <a:srgbClr val="FF0000"/>
                </a:solidFill>
              </a:rPr>
              <a:t>Araştırma konusu ile ilgili varsayımlar oluşturma </a:t>
            </a:r>
          </a:p>
          <a:p>
            <a:pPr algn="l"/>
            <a:r>
              <a:rPr lang="tr-TR" sz="1800" dirty="0" smtClean="0"/>
              <a:t>Çözüm:</a:t>
            </a:r>
          </a:p>
          <a:p>
            <a:pPr algn="l"/>
            <a:r>
              <a:rPr lang="tr-TR" sz="1800" dirty="0" smtClean="0"/>
              <a:t>Verilen çalışmalar araştırma konusuyla </a:t>
            </a:r>
          </a:p>
          <a:p>
            <a:pPr algn="l"/>
            <a:r>
              <a:rPr lang="tr-TR" sz="1800" dirty="0" smtClean="0"/>
              <a:t>ilgili bilgi toplama aşamasında gerçek-</a:t>
            </a:r>
          </a:p>
          <a:p>
            <a:pPr algn="l"/>
            <a:r>
              <a:rPr lang="tr-TR" sz="1800" dirty="0" err="1"/>
              <a:t>l</a:t>
            </a:r>
            <a:r>
              <a:rPr lang="tr-TR" sz="1800" dirty="0" err="1" smtClean="0"/>
              <a:t>eşir</a:t>
            </a:r>
            <a:r>
              <a:rPr lang="tr-TR" sz="1800" dirty="0" smtClean="0"/>
              <a:t>. </a:t>
            </a:r>
          </a:p>
          <a:p>
            <a:pPr algn="l"/>
            <a:r>
              <a:rPr lang="tr-TR" sz="1800" dirty="0"/>
              <a:t>	</a:t>
            </a:r>
            <a:r>
              <a:rPr lang="tr-TR" sz="1800" dirty="0" smtClean="0"/>
              <a:t>	        </a:t>
            </a:r>
            <a:r>
              <a:rPr lang="tr-TR" sz="2800" dirty="0" smtClean="0">
                <a:solidFill>
                  <a:srgbClr val="00B050"/>
                </a:solidFill>
              </a:rPr>
              <a:t>Cevap: C</a:t>
            </a:r>
            <a:endParaRPr lang="tr-TR" sz="2800" dirty="0"/>
          </a:p>
        </p:txBody>
      </p:sp>
    </p:spTree>
    <p:extLst>
      <p:ext uri="{BB962C8B-B14F-4D97-AF65-F5344CB8AC3E}">
        <p14:creationId xmlns:p14="http://schemas.microsoft.com/office/powerpoint/2010/main" val="22958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xEl>
                                              <p:pRg st="5" end="5"/>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5" end="5"/>
                                            </p:txEl>
                                          </p:spTgt>
                                        </p:tgtEl>
                                        <p:attrNameLst>
                                          <p:attrName>ppt_w</p:attrName>
                                        </p:attrNameLst>
                                      </p:cBhvr>
                                    </p:anim>
                                    <p:anim by="(#ppt_w*0.50)" calcmode="lin" valueType="num">
                                      <p:cBhvr>
                                        <p:cTn id="8" dur="500" decel="50000" autoRev="1" fill="hold">
                                          <p:stCondLst>
                                            <p:cond delay="0"/>
                                          </p:stCondLst>
                                        </p:cTn>
                                        <p:tgtEl>
                                          <p:spTgt spid="2">
                                            <p:txEl>
                                              <p:pRg st="5" end="5"/>
                                            </p:txEl>
                                          </p:spTgt>
                                        </p:tgtEl>
                                        <p:attrNameLst>
                                          <p:attrName>ppt_x</p:attrName>
                                        </p:attrNameLst>
                                      </p:cBhvr>
                                    </p:anim>
                                    <p:anim from="(-#ppt_h/2)" to="(#ppt_y)" calcmode="lin" valueType="num">
                                      <p:cBhvr>
                                        <p:cTn id="9" dur="1000" fill="hold">
                                          <p:stCondLst>
                                            <p:cond delay="0"/>
                                          </p:stCondLst>
                                        </p:cTn>
                                        <p:tgtEl>
                                          <p:spTgt spid="2">
                                            <p:txEl>
                                              <p:pRg st="5" end="5"/>
                                            </p:txEl>
                                          </p:spTgt>
                                        </p:tgtEl>
                                        <p:attrNameLst>
                                          <p:attrName>ppt_y</p:attrName>
                                        </p:attrNameLst>
                                      </p:cBhvr>
                                    </p:anim>
                                    <p:animRot by="21600000">
                                      <p:cBhvr>
                                        <p:cTn id="10" dur="1000" fill="hold">
                                          <p:stCondLst>
                                            <p:cond delay="0"/>
                                          </p:stCondLst>
                                        </p:cTn>
                                        <p:tgtEl>
                                          <p:spTgt spid="2">
                                            <p:txEl>
                                              <p:pRg st="5" end="5"/>
                                            </p:txEl>
                                          </p:spTgt>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2">
                                            <p:txEl>
                                              <p:pRg st="6" end="6"/>
                                            </p:txEl>
                                          </p:spTgt>
                                        </p:tgtEl>
                                        <p:attrNameLst>
                                          <p:attrName>style.visibility</p:attrName>
                                        </p:attrNameLst>
                                      </p:cBhvr>
                                      <p:to>
                                        <p:strVal val="visible"/>
                                      </p:to>
                                    </p:set>
                                    <p:anim by="(-#ppt_w*2)" calcmode="lin" valueType="num">
                                      <p:cBhvr rctx="PPT">
                                        <p:cTn id="13" dur="500" autoRev="1" fill="hold">
                                          <p:stCondLst>
                                            <p:cond delay="0"/>
                                          </p:stCondLst>
                                        </p:cTn>
                                        <p:tgtEl>
                                          <p:spTgt spid="2">
                                            <p:txEl>
                                              <p:pRg st="6" end="6"/>
                                            </p:txEl>
                                          </p:spTgt>
                                        </p:tgtEl>
                                        <p:attrNameLst>
                                          <p:attrName>ppt_w</p:attrName>
                                        </p:attrNameLst>
                                      </p:cBhvr>
                                    </p:anim>
                                    <p:anim by="(#ppt_w*0.50)" calcmode="lin" valueType="num">
                                      <p:cBhvr>
                                        <p:cTn id="14" dur="500" decel="50000" autoRev="1" fill="hold">
                                          <p:stCondLst>
                                            <p:cond delay="0"/>
                                          </p:stCondLst>
                                        </p:cTn>
                                        <p:tgtEl>
                                          <p:spTgt spid="2">
                                            <p:txEl>
                                              <p:pRg st="6" end="6"/>
                                            </p:txEl>
                                          </p:spTgt>
                                        </p:tgtEl>
                                        <p:attrNameLst>
                                          <p:attrName>ppt_x</p:attrName>
                                        </p:attrNameLst>
                                      </p:cBhvr>
                                    </p:anim>
                                    <p:anim from="(-#ppt_h/2)" to="(#ppt_y)" calcmode="lin" valueType="num">
                                      <p:cBhvr>
                                        <p:cTn id="15" dur="1000" fill="hold">
                                          <p:stCondLst>
                                            <p:cond delay="0"/>
                                          </p:stCondLst>
                                        </p:cTn>
                                        <p:tgtEl>
                                          <p:spTgt spid="2">
                                            <p:txEl>
                                              <p:pRg st="6" end="6"/>
                                            </p:txEl>
                                          </p:spTgt>
                                        </p:tgtEl>
                                        <p:attrNameLst>
                                          <p:attrName>ppt_y</p:attrName>
                                        </p:attrNameLst>
                                      </p:cBhvr>
                                    </p:anim>
                                    <p:animRot by="21600000">
                                      <p:cBhvr>
                                        <p:cTn id="16" dur="1000" fill="hold">
                                          <p:stCondLst>
                                            <p:cond delay="0"/>
                                          </p:stCondLst>
                                        </p:cTn>
                                        <p:tgtEl>
                                          <p:spTgt spid="2">
                                            <p:txEl>
                                              <p:pRg st="6" end="6"/>
                                            </p:txEl>
                                          </p:spTgt>
                                        </p:tgtEl>
                                        <p:attrNameLst>
                                          <p:attrName>r</p:attrName>
                                        </p:attrNameLst>
                                      </p:cBhvr>
                                    </p:animRot>
                                  </p:childTnLst>
                                </p:cTn>
                              </p:par>
                              <p:par>
                                <p:cTn id="17" presetID="56" presetClass="entr" presetSubtype="0" fill="hold" nodeType="withEffect">
                                  <p:stCondLst>
                                    <p:cond delay="0"/>
                                  </p:stCondLst>
                                  <p:iterate type="lt">
                                    <p:tmPct val="10000"/>
                                  </p:iterate>
                                  <p:childTnLst>
                                    <p:set>
                                      <p:cBhvr>
                                        <p:cTn id="18" dur="1" fill="hold">
                                          <p:stCondLst>
                                            <p:cond delay="0"/>
                                          </p:stCondLst>
                                        </p:cTn>
                                        <p:tgtEl>
                                          <p:spTgt spid="2">
                                            <p:txEl>
                                              <p:pRg st="7" end="7"/>
                                            </p:txEl>
                                          </p:spTgt>
                                        </p:tgtEl>
                                        <p:attrNameLst>
                                          <p:attrName>style.visibility</p:attrName>
                                        </p:attrNameLst>
                                      </p:cBhvr>
                                      <p:to>
                                        <p:strVal val="visible"/>
                                      </p:to>
                                    </p:set>
                                    <p:anim by="(-#ppt_w*2)" calcmode="lin" valueType="num">
                                      <p:cBhvr rctx="PPT">
                                        <p:cTn id="19" dur="500" autoRev="1" fill="hold">
                                          <p:stCondLst>
                                            <p:cond delay="0"/>
                                          </p:stCondLst>
                                        </p:cTn>
                                        <p:tgtEl>
                                          <p:spTgt spid="2">
                                            <p:txEl>
                                              <p:pRg st="7" end="7"/>
                                            </p:txEl>
                                          </p:spTgt>
                                        </p:tgtEl>
                                        <p:attrNameLst>
                                          <p:attrName>ppt_w</p:attrName>
                                        </p:attrNameLst>
                                      </p:cBhvr>
                                    </p:anim>
                                    <p:anim by="(#ppt_w*0.50)" calcmode="lin" valueType="num">
                                      <p:cBhvr>
                                        <p:cTn id="20" dur="500" decel="50000" autoRev="1" fill="hold">
                                          <p:stCondLst>
                                            <p:cond delay="0"/>
                                          </p:stCondLst>
                                        </p:cTn>
                                        <p:tgtEl>
                                          <p:spTgt spid="2">
                                            <p:txEl>
                                              <p:pRg st="7" end="7"/>
                                            </p:txEl>
                                          </p:spTgt>
                                        </p:tgtEl>
                                        <p:attrNameLst>
                                          <p:attrName>ppt_x</p:attrName>
                                        </p:attrNameLst>
                                      </p:cBhvr>
                                    </p:anim>
                                    <p:anim from="(-#ppt_h/2)" to="(#ppt_y)" calcmode="lin" valueType="num">
                                      <p:cBhvr>
                                        <p:cTn id="21" dur="1000" fill="hold">
                                          <p:stCondLst>
                                            <p:cond delay="0"/>
                                          </p:stCondLst>
                                        </p:cTn>
                                        <p:tgtEl>
                                          <p:spTgt spid="2">
                                            <p:txEl>
                                              <p:pRg st="7" end="7"/>
                                            </p:txEl>
                                          </p:spTgt>
                                        </p:tgtEl>
                                        <p:attrNameLst>
                                          <p:attrName>ppt_y</p:attrName>
                                        </p:attrNameLst>
                                      </p:cBhvr>
                                    </p:anim>
                                    <p:animRot by="21600000">
                                      <p:cBhvr>
                                        <p:cTn id="22" dur="1000" fill="hold">
                                          <p:stCondLst>
                                            <p:cond delay="0"/>
                                          </p:stCondLst>
                                        </p:cTn>
                                        <p:tgtEl>
                                          <p:spTgt spid="2">
                                            <p:txEl>
                                              <p:pRg st="7" end="7"/>
                                            </p:txEl>
                                          </p:spTgt>
                                        </p:tgtEl>
                                        <p:attrNameLst>
                                          <p:attrName>r</p:attrName>
                                        </p:attrNameLst>
                                      </p:cBhvr>
                                    </p:animRot>
                                  </p:childTnLst>
                                </p:cTn>
                              </p:par>
                              <p:par>
                                <p:cTn id="23" presetID="56" presetClass="entr" presetSubtype="0" fill="hold" nodeType="withEffect">
                                  <p:stCondLst>
                                    <p:cond delay="0"/>
                                  </p:stCondLst>
                                  <p:iterate type="lt">
                                    <p:tmPct val="10000"/>
                                  </p:iterate>
                                  <p:childTnLst>
                                    <p:set>
                                      <p:cBhvr>
                                        <p:cTn id="24" dur="1" fill="hold">
                                          <p:stCondLst>
                                            <p:cond delay="0"/>
                                          </p:stCondLst>
                                        </p:cTn>
                                        <p:tgtEl>
                                          <p:spTgt spid="2">
                                            <p:txEl>
                                              <p:pRg st="8" end="8"/>
                                            </p:txEl>
                                          </p:spTgt>
                                        </p:tgtEl>
                                        <p:attrNameLst>
                                          <p:attrName>style.visibility</p:attrName>
                                        </p:attrNameLst>
                                      </p:cBhvr>
                                      <p:to>
                                        <p:strVal val="visible"/>
                                      </p:to>
                                    </p:set>
                                    <p:anim by="(-#ppt_w*2)" calcmode="lin" valueType="num">
                                      <p:cBhvr rctx="PPT">
                                        <p:cTn id="25" dur="500" autoRev="1" fill="hold">
                                          <p:stCondLst>
                                            <p:cond delay="0"/>
                                          </p:stCondLst>
                                        </p:cTn>
                                        <p:tgtEl>
                                          <p:spTgt spid="2">
                                            <p:txEl>
                                              <p:pRg st="8" end="8"/>
                                            </p:txEl>
                                          </p:spTgt>
                                        </p:tgtEl>
                                        <p:attrNameLst>
                                          <p:attrName>ppt_w</p:attrName>
                                        </p:attrNameLst>
                                      </p:cBhvr>
                                    </p:anim>
                                    <p:anim by="(#ppt_w*0.50)" calcmode="lin" valueType="num">
                                      <p:cBhvr>
                                        <p:cTn id="26" dur="500" decel="50000" autoRev="1" fill="hold">
                                          <p:stCondLst>
                                            <p:cond delay="0"/>
                                          </p:stCondLst>
                                        </p:cTn>
                                        <p:tgtEl>
                                          <p:spTgt spid="2">
                                            <p:txEl>
                                              <p:pRg st="8" end="8"/>
                                            </p:txEl>
                                          </p:spTgt>
                                        </p:tgtEl>
                                        <p:attrNameLst>
                                          <p:attrName>ppt_x</p:attrName>
                                        </p:attrNameLst>
                                      </p:cBhvr>
                                    </p:anim>
                                    <p:anim from="(-#ppt_h/2)" to="(#ppt_y)" calcmode="lin" valueType="num">
                                      <p:cBhvr>
                                        <p:cTn id="27" dur="1000" fill="hold">
                                          <p:stCondLst>
                                            <p:cond delay="0"/>
                                          </p:stCondLst>
                                        </p:cTn>
                                        <p:tgtEl>
                                          <p:spTgt spid="2">
                                            <p:txEl>
                                              <p:pRg st="8" end="8"/>
                                            </p:txEl>
                                          </p:spTgt>
                                        </p:tgtEl>
                                        <p:attrNameLst>
                                          <p:attrName>ppt_y</p:attrName>
                                        </p:attrNameLst>
                                      </p:cBhvr>
                                    </p:anim>
                                    <p:animRot by="21600000">
                                      <p:cBhvr>
                                        <p:cTn id="28" dur="1000" fill="hold">
                                          <p:stCondLst>
                                            <p:cond delay="0"/>
                                          </p:stCondLst>
                                        </p:cTn>
                                        <p:tgtEl>
                                          <p:spTgt spid="2">
                                            <p:txEl>
                                              <p:pRg st="8" end="8"/>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 calcmode="lin" valueType="num">
                                      <p:cBhvr additive="base">
                                        <p:cTn id="3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 calcmode="lin" valueType="num">
                                      <p:cBhvr additive="base">
                                        <p:cTn id="3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anim calcmode="lin" valueType="num">
                                      <p:cBhvr additive="base">
                                        <p:cTn id="4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12" end="12"/>
                                            </p:txEl>
                                          </p:spTgt>
                                        </p:tgtEl>
                                        <p:attrNameLst>
                                          <p:attrName>style.visibility</p:attrName>
                                        </p:attrNameLst>
                                      </p:cBhvr>
                                      <p:to>
                                        <p:strVal val="visible"/>
                                      </p:to>
                                    </p:set>
                                    <p:anim calcmode="lin" valueType="num">
                                      <p:cBhvr additive="base">
                                        <p:cTn id="45"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13" end="13"/>
                                            </p:txEl>
                                          </p:spTgt>
                                        </p:tgtEl>
                                        <p:attrNameLst>
                                          <p:attrName>style.visibility</p:attrName>
                                        </p:attrNameLst>
                                      </p:cBhvr>
                                      <p:to>
                                        <p:strVal val="visible"/>
                                      </p:to>
                                    </p:set>
                                    <p:anim calcmode="lin" valueType="num">
                                      <p:cBhvr additive="base">
                                        <p:cTn id="49"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0" y="0"/>
            <a:ext cx="9144000" cy="6858000"/>
          </a:xfrm>
        </p:spPr>
        <p:txBody>
          <a:bodyPr>
            <a:normAutofit/>
          </a:bodyPr>
          <a:lstStyle/>
          <a:p>
            <a:pPr algn="l"/>
            <a:r>
              <a:rPr lang="tr-TR" sz="2800" dirty="0" smtClean="0"/>
              <a:t>2012 DPY</a:t>
            </a:r>
          </a:p>
          <a:p>
            <a:r>
              <a:rPr lang="tr-TR" sz="2800" dirty="0" smtClean="0">
                <a:solidFill>
                  <a:srgbClr val="C00000"/>
                </a:solidFill>
              </a:rPr>
              <a:t>Tekerleğin icadı aşağıdakilerden hangisinin gelişmesine doğrudan katkı sağlamıştır?</a:t>
            </a:r>
          </a:p>
          <a:p>
            <a:pPr algn="l"/>
            <a:r>
              <a:rPr lang="tr-TR" sz="2800" dirty="0"/>
              <a:t> </a:t>
            </a:r>
            <a:r>
              <a:rPr lang="tr-TR" sz="2800" dirty="0" smtClean="0"/>
              <a:t> A) </a:t>
            </a:r>
            <a:r>
              <a:rPr lang="tr-TR" sz="2800" dirty="0" smtClean="0">
                <a:solidFill>
                  <a:srgbClr val="C00000"/>
                </a:solidFill>
              </a:rPr>
              <a:t>Bilim</a:t>
            </a:r>
            <a:r>
              <a:rPr lang="tr-TR" sz="2800" dirty="0" smtClean="0"/>
              <a:t>		B) </a:t>
            </a:r>
            <a:r>
              <a:rPr lang="tr-TR" sz="2800" dirty="0" smtClean="0">
                <a:solidFill>
                  <a:srgbClr val="C00000"/>
                </a:solidFill>
              </a:rPr>
              <a:t>Sanat</a:t>
            </a:r>
          </a:p>
          <a:p>
            <a:pPr algn="l"/>
            <a:r>
              <a:rPr lang="tr-TR" sz="2800" dirty="0"/>
              <a:t> </a:t>
            </a:r>
            <a:r>
              <a:rPr lang="tr-TR" sz="2800" dirty="0" smtClean="0"/>
              <a:t> C) </a:t>
            </a:r>
            <a:r>
              <a:rPr lang="tr-TR" sz="2800" dirty="0" smtClean="0">
                <a:solidFill>
                  <a:srgbClr val="C00000"/>
                </a:solidFill>
              </a:rPr>
              <a:t>Ulaşım</a:t>
            </a:r>
            <a:r>
              <a:rPr lang="tr-TR" sz="2800" dirty="0" smtClean="0"/>
              <a:t>		D) </a:t>
            </a:r>
            <a:r>
              <a:rPr lang="tr-TR" sz="2800" dirty="0" smtClean="0">
                <a:solidFill>
                  <a:srgbClr val="C00000"/>
                </a:solidFill>
              </a:rPr>
              <a:t>Hayvancılık</a:t>
            </a:r>
          </a:p>
          <a:p>
            <a:pPr algn="l"/>
            <a:endParaRPr lang="tr-TR" sz="2800" dirty="0"/>
          </a:p>
          <a:p>
            <a:pPr algn="l"/>
            <a:r>
              <a:rPr lang="tr-TR" sz="2800" dirty="0" smtClean="0"/>
              <a:t>Çözüm:</a:t>
            </a:r>
          </a:p>
          <a:p>
            <a:pPr algn="l"/>
            <a:r>
              <a:rPr lang="tr-TR" sz="2800" dirty="0" smtClean="0"/>
              <a:t>Tekerlek ulaşımla ilgili bir icattır.</a:t>
            </a:r>
          </a:p>
          <a:p>
            <a:pPr algn="l"/>
            <a:r>
              <a:rPr lang="tr-TR" sz="2800" dirty="0"/>
              <a:t>	</a:t>
            </a:r>
            <a:r>
              <a:rPr lang="tr-TR" sz="2800" dirty="0" smtClean="0"/>
              <a:t>		</a:t>
            </a:r>
            <a:r>
              <a:rPr lang="tr-TR" sz="2800" dirty="0" smtClean="0">
                <a:solidFill>
                  <a:srgbClr val="00B050"/>
                </a:solidFill>
              </a:rPr>
              <a:t>  Cevap: C	</a:t>
            </a:r>
            <a:endParaRPr lang="tr-TR" sz="2800" dirty="0">
              <a:solidFill>
                <a:srgbClr val="00B050"/>
              </a:solidFill>
            </a:endParaRPr>
          </a:p>
        </p:txBody>
      </p:sp>
    </p:spTree>
    <p:extLst>
      <p:ext uri="{BB962C8B-B14F-4D97-AF65-F5344CB8AC3E}">
        <p14:creationId xmlns:p14="http://schemas.microsoft.com/office/powerpoint/2010/main" val="202596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nodeType="clickEffect">
                                  <p:stCondLst>
                                    <p:cond delay="0"/>
                                  </p:stCondLst>
                                  <p:iterate type="lt">
                                    <p:tmPct val="10000"/>
                                  </p:iterate>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p:cTn id="19" dur="500" fill="hold"/>
                                        <p:tgtEl>
                                          <p:spTgt spid="2">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
                                            <p:txEl>
                                              <p:pRg st="5" end="5"/>
                                            </p:txEl>
                                          </p:spTgt>
                                        </p:tgtEl>
                                        <p:attrNameLst>
                                          <p:attrName>ppt_y</p:attrName>
                                        </p:attrNameLst>
                                      </p:cBhvr>
                                      <p:tavLst>
                                        <p:tav tm="0">
                                          <p:val>
                                            <p:strVal val="#ppt_y"/>
                                          </p:val>
                                        </p:tav>
                                        <p:tav tm="100000">
                                          <p:val>
                                            <p:strVal val="#ppt_y"/>
                                          </p:val>
                                        </p:tav>
                                      </p:tavLst>
                                    </p:anim>
                                    <p:anim calcmode="lin" valueType="num">
                                      <p:cBhvr>
                                        <p:cTn id="21" dur="500" fill="hold"/>
                                        <p:tgtEl>
                                          <p:spTgt spid="2">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
                                            <p:txEl>
                                              <p:pRg st="5" end="5"/>
                                            </p:txEl>
                                          </p:spTgt>
                                        </p:tgtEl>
                                      </p:cBhvr>
                                    </p:animEffect>
                                  </p:childTnLst>
                                </p:cTn>
                              </p:par>
                              <p:par>
                                <p:cTn id="24" presetID="41" presetClass="entr" presetSubtype="0" fill="hold" nodeType="withEffect">
                                  <p:stCondLst>
                                    <p:cond delay="0"/>
                                  </p:stCondLst>
                                  <p:iterate type="lt">
                                    <p:tmPct val="10000"/>
                                  </p:iterate>
                                  <p:childTnLst>
                                    <p:set>
                                      <p:cBhvr>
                                        <p:cTn id="25" dur="1" fill="hold">
                                          <p:stCondLst>
                                            <p:cond delay="0"/>
                                          </p:stCondLst>
                                        </p:cTn>
                                        <p:tgtEl>
                                          <p:spTgt spid="2">
                                            <p:txEl>
                                              <p:pRg st="6" end="6"/>
                                            </p:txEl>
                                          </p:spTgt>
                                        </p:tgtEl>
                                        <p:attrNameLst>
                                          <p:attrName>style.visibility</p:attrName>
                                        </p:attrNameLst>
                                      </p:cBhvr>
                                      <p:to>
                                        <p:strVal val="visible"/>
                                      </p:to>
                                    </p:set>
                                    <p:anim calcmode="lin" valueType="num">
                                      <p:cBhvr>
                                        <p:cTn id="26" dur="500" fill="hold"/>
                                        <p:tgtEl>
                                          <p:spTgt spid="2">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2">
                                            <p:txEl>
                                              <p:pRg st="6" end="6"/>
                                            </p:txEl>
                                          </p:spTgt>
                                        </p:tgtEl>
                                        <p:attrNameLst>
                                          <p:attrName>ppt_y</p:attrName>
                                        </p:attrNameLst>
                                      </p:cBhvr>
                                      <p:tavLst>
                                        <p:tav tm="0">
                                          <p:val>
                                            <p:strVal val="#ppt_y"/>
                                          </p:val>
                                        </p:tav>
                                        <p:tav tm="100000">
                                          <p:val>
                                            <p:strVal val="#ppt_y"/>
                                          </p:val>
                                        </p:tav>
                                      </p:tavLst>
                                    </p:anim>
                                    <p:anim calcmode="lin" valueType="num">
                                      <p:cBhvr>
                                        <p:cTn id="28" dur="500" fill="hold"/>
                                        <p:tgtEl>
                                          <p:spTgt spid="2">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2">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2">
                                            <p:txEl>
                                              <p:pRg st="6" end="6"/>
                                            </p:txEl>
                                          </p:spTgt>
                                        </p:tgtEl>
                                      </p:cBhvr>
                                    </p:animEffect>
                                  </p:childTnLst>
                                </p:cTn>
                              </p:par>
                              <p:par>
                                <p:cTn id="31" presetID="41" presetClass="entr" presetSubtype="0" fill="hold" nodeType="withEffect">
                                  <p:stCondLst>
                                    <p:cond delay="0"/>
                                  </p:stCondLst>
                                  <p:iterate type="lt">
                                    <p:tmPct val="10000"/>
                                  </p:iterate>
                                  <p:childTnLst>
                                    <p:set>
                                      <p:cBhvr>
                                        <p:cTn id="32" dur="1" fill="hold">
                                          <p:stCondLst>
                                            <p:cond delay="0"/>
                                          </p:stCondLst>
                                        </p:cTn>
                                        <p:tgtEl>
                                          <p:spTgt spid="2">
                                            <p:txEl>
                                              <p:pRg st="7" end="7"/>
                                            </p:txEl>
                                          </p:spTgt>
                                        </p:tgtEl>
                                        <p:attrNameLst>
                                          <p:attrName>style.visibility</p:attrName>
                                        </p:attrNameLst>
                                      </p:cBhvr>
                                      <p:to>
                                        <p:strVal val="visible"/>
                                      </p:to>
                                    </p:set>
                                    <p:anim calcmode="lin" valueType="num">
                                      <p:cBhvr>
                                        <p:cTn id="33" dur="500" fill="hold"/>
                                        <p:tgtEl>
                                          <p:spTgt spid="2">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
                                            <p:txEl>
                                              <p:pRg st="7" end="7"/>
                                            </p:txEl>
                                          </p:spTgt>
                                        </p:tgtEl>
                                        <p:attrNameLst>
                                          <p:attrName>ppt_y</p:attrName>
                                        </p:attrNameLst>
                                      </p:cBhvr>
                                      <p:tavLst>
                                        <p:tav tm="0">
                                          <p:val>
                                            <p:strVal val="#ppt_y"/>
                                          </p:val>
                                        </p:tav>
                                        <p:tav tm="100000">
                                          <p:val>
                                            <p:strVal val="#ppt_y"/>
                                          </p:val>
                                        </p:tav>
                                      </p:tavLst>
                                    </p:anim>
                                    <p:anim calcmode="lin" valueType="num">
                                      <p:cBhvr>
                                        <p:cTn id="35" dur="500" fill="hold"/>
                                        <p:tgtEl>
                                          <p:spTgt spid="2">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0" y="-4014"/>
            <a:ext cx="9144000" cy="6858000"/>
          </a:xfrm>
        </p:spPr>
        <p:txBody>
          <a:bodyPr>
            <a:normAutofit/>
          </a:bodyPr>
          <a:lstStyle/>
          <a:p>
            <a:pPr algn="l"/>
            <a:r>
              <a:rPr lang="tr-TR" sz="2800" dirty="0" smtClean="0">
                <a:solidFill>
                  <a:srgbClr val="FF0000"/>
                </a:solidFill>
              </a:rPr>
              <a:t>2013 DPY</a:t>
            </a:r>
          </a:p>
          <a:p>
            <a:r>
              <a:rPr lang="tr-TR" sz="2800" dirty="0" smtClean="0">
                <a:solidFill>
                  <a:srgbClr val="FF0000"/>
                </a:solidFill>
              </a:rPr>
              <a:t>Açık denizlere çıkan denizciler, yeni yerler keşfettiler. Yapılan bu keşifler sayesinde insanlar, yaşayabilecekleri yeni kara parçalarına </a:t>
            </a:r>
          </a:p>
          <a:p>
            <a:r>
              <a:rPr lang="tr-TR" sz="2800" dirty="0">
                <a:solidFill>
                  <a:srgbClr val="FF0000"/>
                </a:solidFill>
              </a:rPr>
              <a:t>a</a:t>
            </a:r>
            <a:r>
              <a:rPr lang="tr-TR" sz="2800" dirty="0" smtClean="0">
                <a:solidFill>
                  <a:srgbClr val="FF0000"/>
                </a:solidFill>
              </a:rPr>
              <a:t>yak bastılar.</a:t>
            </a:r>
          </a:p>
          <a:p>
            <a:r>
              <a:rPr lang="tr-TR" sz="2800" dirty="0" smtClean="0">
                <a:solidFill>
                  <a:srgbClr val="FF0000"/>
                </a:solidFill>
              </a:rPr>
              <a:t>Verilen bu gelişme, aşağıda ki icatlardan hangisinin bir sonucudur?</a:t>
            </a:r>
          </a:p>
          <a:p>
            <a:pPr algn="l"/>
            <a:r>
              <a:rPr lang="tr-TR" sz="2800" dirty="0" smtClean="0">
                <a:solidFill>
                  <a:srgbClr val="FF0000"/>
                </a:solidFill>
              </a:rPr>
              <a:t> </a:t>
            </a:r>
            <a:r>
              <a:rPr lang="tr-TR" sz="2800" dirty="0" smtClean="0"/>
              <a:t>A)</a:t>
            </a:r>
            <a:r>
              <a:rPr lang="tr-TR" sz="2800" dirty="0" smtClean="0">
                <a:solidFill>
                  <a:srgbClr val="FF0000"/>
                </a:solidFill>
              </a:rPr>
              <a:t> Pusula		</a:t>
            </a:r>
            <a:r>
              <a:rPr lang="tr-TR" sz="2800" dirty="0" smtClean="0"/>
              <a:t>B) </a:t>
            </a:r>
            <a:r>
              <a:rPr lang="tr-TR" sz="2800" dirty="0" smtClean="0">
                <a:solidFill>
                  <a:srgbClr val="FF0000"/>
                </a:solidFill>
              </a:rPr>
              <a:t>Matbaa</a:t>
            </a:r>
          </a:p>
          <a:p>
            <a:pPr algn="l"/>
            <a:r>
              <a:rPr lang="tr-TR" sz="2800" dirty="0"/>
              <a:t> </a:t>
            </a:r>
            <a:r>
              <a:rPr lang="tr-TR" sz="2800" dirty="0" smtClean="0"/>
              <a:t>C) </a:t>
            </a:r>
            <a:r>
              <a:rPr lang="tr-TR" sz="2800" dirty="0" smtClean="0">
                <a:solidFill>
                  <a:srgbClr val="FF0000"/>
                </a:solidFill>
              </a:rPr>
              <a:t>Telgraf		</a:t>
            </a:r>
            <a:r>
              <a:rPr lang="tr-TR" sz="2800" dirty="0" smtClean="0"/>
              <a:t>D) </a:t>
            </a:r>
            <a:r>
              <a:rPr lang="tr-TR" sz="2800" dirty="0" smtClean="0">
                <a:solidFill>
                  <a:srgbClr val="FF0000"/>
                </a:solidFill>
              </a:rPr>
              <a:t>Otomobil</a:t>
            </a:r>
          </a:p>
          <a:p>
            <a:pPr algn="l"/>
            <a:r>
              <a:rPr lang="tr-TR" sz="2800" dirty="0" smtClean="0"/>
              <a:t>Çözüm:</a:t>
            </a:r>
          </a:p>
          <a:p>
            <a:pPr algn="l"/>
            <a:r>
              <a:rPr lang="tr-TR" sz="2800" dirty="0" smtClean="0"/>
              <a:t>Pusula yön bulma aracıdır. Pusula</a:t>
            </a:r>
          </a:p>
          <a:p>
            <a:pPr algn="l"/>
            <a:r>
              <a:rPr lang="tr-TR" sz="2800" dirty="0"/>
              <a:t>k</a:t>
            </a:r>
            <a:r>
              <a:rPr lang="tr-TR" sz="2800" dirty="0" smtClean="0"/>
              <a:t>ullanılarak yeni kıtalar keşfedildi.</a:t>
            </a:r>
          </a:p>
          <a:p>
            <a:pPr algn="l"/>
            <a:r>
              <a:rPr lang="tr-TR" sz="2800" dirty="0"/>
              <a:t>	</a:t>
            </a:r>
            <a:r>
              <a:rPr lang="tr-TR" sz="2800" dirty="0" smtClean="0"/>
              <a:t>		      </a:t>
            </a:r>
            <a:r>
              <a:rPr lang="tr-TR" sz="2800" dirty="0" smtClean="0">
                <a:solidFill>
                  <a:srgbClr val="00B050"/>
                </a:solidFill>
              </a:rPr>
              <a:t>Cevap: A</a:t>
            </a:r>
          </a:p>
          <a:p>
            <a:r>
              <a:rPr lang="tr-TR" sz="2800" dirty="0" smtClean="0"/>
              <a:t> </a:t>
            </a:r>
            <a:endParaRPr lang="tr-TR" sz="2800" dirty="0"/>
          </a:p>
        </p:txBody>
      </p:sp>
    </p:spTree>
    <p:extLst>
      <p:ext uri="{BB962C8B-B14F-4D97-AF65-F5344CB8AC3E}">
        <p14:creationId xmlns:p14="http://schemas.microsoft.com/office/powerpoint/2010/main" val="60108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1000"/>
                                        <p:tgtEl>
                                          <p:spTgt spid="2">
                                            <p:txEl>
                                              <p:pRg st="5" end="5"/>
                                            </p:txEl>
                                          </p:spTgt>
                                        </p:tgtEl>
                                      </p:cBhvr>
                                    </p:animEffect>
                                    <p:anim calcmode="lin" valueType="num">
                                      <p:cBhvr>
                                        <p:cTn id="1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nodeType="clickEffect">
                                  <p:stCondLst>
                                    <p:cond delay="0"/>
                                  </p:stCondLst>
                                  <p:iterate type="lt">
                                    <p:tmPct val="10000"/>
                                  </p:iterate>
                                  <p:childTnLst>
                                    <p:set>
                                      <p:cBhvr>
                                        <p:cTn id="18" dur="1" fill="hold">
                                          <p:stCondLst>
                                            <p:cond delay="0"/>
                                          </p:stCondLst>
                                        </p:cTn>
                                        <p:tgtEl>
                                          <p:spTgt spid="2">
                                            <p:txEl>
                                              <p:pRg st="6" end="6"/>
                                            </p:txEl>
                                          </p:spTgt>
                                        </p:tgtEl>
                                        <p:attrNameLst>
                                          <p:attrName>style.visibility</p:attrName>
                                        </p:attrNameLst>
                                      </p:cBhvr>
                                      <p:to>
                                        <p:strVal val="visible"/>
                                      </p:to>
                                    </p:set>
                                    <p:anim by="(-#ppt_w*2)" calcmode="lin" valueType="num">
                                      <p:cBhvr rctx="PPT">
                                        <p:cTn id="19" dur="500" autoRev="1" fill="hold">
                                          <p:stCondLst>
                                            <p:cond delay="0"/>
                                          </p:stCondLst>
                                        </p:cTn>
                                        <p:tgtEl>
                                          <p:spTgt spid="2">
                                            <p:txEl>
                                              <p:pRg st="6" end="6"/>
                                            </p:txEl>
                                          </p:spTgt>
                                        </p:tgtEl>
                                        <p:attrNameLst>
                                          <p:attrName>ppt_w</p:attrName>
                                        </p:attrNameLst>
                                      </p:cBhvr>
                                    </p:anim>
                                    <p:anim by="(#ppt_w*0.50)" calcmode="lin" valueType="num">
                                      <p:cBhvr>
                                        <p:cTn id="20" dur="500" decel="50000" autoRev="1" fill="hold">
                                          <p:stCondLst>
                                            <p:cond delay="0"/>
                                          </p:stCondLst>
                                        </p:cTn>
                                        <p:tgtEl>
                                          <p:spTgt spid="2">
                                            <p:txEl>
                                              <p:pRg st="6" end="6"/>
                                            </p:txEl>
                                          </p:spTgt>
                                        </p:tgtEl>
                                        <p:attrNameLst>
                                          <p:attrName>ppt_x</p:attrName>
                                        </p:attrNameLst>
                                      </p:cBhvr>
                                    </p:anim>
                                    <p:anim from="(-#ppt_h/2)" to="(#ppt_y)" calcmode="lin" valueType="num">
                                      <p:cBhvr>
                                        <p:cTn id="21" dur="1000" fill="hold">
                                          <p:stCondLst>
                                            <p:cond delay="0"/>
                                          </p:stCondLst>
                                        </p:cTn>
                                        <p:tgtEl>
                                          <p:spTgt spid="2">
                                            <p:txEl>
                                              <p:pRg st="6" end="6"/>
                                            </p:txEl>
                                          </p:spTgt>
                                        </p:tgtEl>
                                        <p:attrNameLst>
                                          <p:attrName>ppt_y</p:attrName>
                                        </p:attrNameLst>
                                      </p:cBhvr>
                                    </p:anim>
                                    <p:animRot by="21600000">
                                      <p:cBhvr>
                                        <p:cTn id="22" dur="1000" fill="hold">
                                          <p:stCondLst>
                                            <p:cond delay="0"/>
                                          </p:stCondLst>
                                        </p:cTn>
                                        <p:tgtEl>
                                          <p:spTgt spid="2">
                                            <p:txEl>
                                              <p:pRg st="6" end="6"/>
                                            </p:txEl>
                                          </p:spTgt>
                                        </p:tgtEl>
                                        <p:attrNameLst>
                                          <p:attrName>r</p:attrName>
                                        </p:attrNameLst>
                                      </p:cBhvr>
                                    </p:animRot>
                                  </p:childTnLst>
                                </p:cTn>
                              </p:par>
                              <p:par>
                                <p:cTn id="23" presetID="56" presetClass="entr" presetSubtype="0" fill="hold" nodeType="withEffect">
                                  <p:stCondLst>
                                    <p:cond delay="0"/>
                                  </p:stCondLst>
                                  <p:iterate type="lt">
                                    <p:tmPct val="10000"/>
                                  </p:iterate>
                                  <p:childTnLst>
                                    <p:set>
                                      <p:cBhvr>
                                        <p:cTn id="24" dur="1" fill="hold">
                                          <p:stCondLst>
                                            <p:cond delay="0"/>
                                          </p:stCondLst>
                                        </p:cTn>
                                        <p:tgtEl>
                                          <p:spTgt spid="2">
                                            <p:txEl>
                                              <p:pRg st="7" end="7"/>
                                            </p:txEl>
                                          </p:spTgt>
                                        </p:tgtEl>
                                        <p:attrNameLst>
                                          <p:attrName>style.visibility</p:attrName>
                                        </p:attrNameLst>
                                      </p:cBhvr>
                                      <p:to>
                                        <p:strVal val="visible"/>
                                      </p:to>
                                    </p:set>
                                    <p:anim by="(-#ppt_w*2)" calcmode="lin" valueType="num">
                                      <p:cBhvr rctx="PPT">
                                        <p:cTn id="25" dur="500" autoRev="1" fill="hold">
                                          <p:stCondLst>
                                            <p:cond delay="0"/>
                                          </p:stCondLst>
                                        </p:cTn>
                                        <p:tgtEl>
                                          <p:spTgt spid="2">
                                            <p:txEl>
                                              <p:pRg st="7" end="7"/>
                                            </p:txEl>
                                          </p:spTgt>
                                        </p:tgtEl>
                                        <p:attrNameLst>
                                          <p:attrName>ppt_w</p:attrName>
                                        </p:attrNameLst>
                                      </p:cBhvr>
                                    </p:anim>
                                    <p:anim by="(#ppt_w*0.50)" calcmode="lin" valueType="num">
                                      <p:cBhvr>
                                        <p:cTn id="26" dur="500" decel="50000" autoRev="1" fill="hold">
                                          <p:stCondLst>
                                            <p:cond delay="0"/>
                                          </p:stCondLst>
                                        </p:cTn>
                                        <p:tgtEl>
                                          <p:spTgt spid="2">
                                            <p:txEl>
                                              <p:pRg st="7" end="7"/>
                                            </p:txEl>
                                          </p:spTgt>
                                        </p:tgtEl>
                                        <p:attrNameLst>
                                          <p:attrName>ppt_x</p:attrName>
                                        </p:attrNameLst>
                                      </p:cBhvr>
                                    </p:anim>
                                    <p:anim from="(-#ppt_h/2)" to="(#ppt_y)" calcmode="lin" valueType="num">
                                      <p:cBhvr>
                                        <p:cTn id="27" dur="1000" fill="hold">
                                          <p:stCondLst>
                                            <p:cond delay="0"/>
                                          </p:stCondLst>
                                        </p:cTn>
                                        <p:tgtEl>
                                          <p:spTgt spid="2">
                                            <p:txEl>
                                              <p:pRg st="7" end="7"/>
                                            </p:txEl>
                                          </p:spTgt>
                                        </p:tgtEl>
                                        <p:attrNameLst>
                                          <p:attrName>ppt_y</p:attrName>
                                        </p:attrNameLst>
                                      </p:cBhvr>
                                    </p:anim>
                                    <p:animRot by="21600000">
                                      <p:cBhvr>
                                        <p:cTn id="28" dur="1000" fill="hold">
                                          <p:stCondLst>
                                            <p:cond delay="0"/>
                                          </p:stCondLst>
                                        </p:cTn>
                                        <p:tgtEl>
                                          <p:spTgt spid="2">
                                            <p:txEl>
                                              <p:pRg st="7" end="7"/>
                                            </p:txEl>
                                          </p:spTgt>
                                        </p:tgtEl>
                                        <p:attrNameLst>
                                          <p:attrName>r</p:attrName>
                                        </p:attrNameLst>
                                      </p:cBhvr>
                                    </p:animRot>
                                  </p:childTnLst>
                                </p:cTn>
                              </p:par>
                              <p:par>
                                <p:cTn id="29" presetID="56" presetClass="entr" presetSubtype="0" fill="hold" nodeType="withEffect">
                                  <p:stCondLst>
                                    <p:cond delay="0"/>
                                  </p:stCondLst>
                                  <p:iterate type="lt">
                                    <p:tmPct val="10000"/>
                                  </p:iterate>
                                  <p:childTnLst>
                                    <p:set>
                                      <p:cBhvr>
                                        <p:cTn id="30" dur="1" fill="hold">
                                          <p:stCondLst>
                                            <p:cond delay="0"/>
                                          </p:stCondLst>
                                        </p:cTn>
                                        <p:tgtEl>
                                          <p:spTgt spid="2">
                                            <p:txEl>
                                              <p:pRg st="8" end="8"/>
                                            </p:txEl>
                                          </p:spTgt>
                                        </p:tgtEl>
                                        <p:attrNameLst>
                                          <p:attrName>style.visibility</p:attrName>
                                        </p:attrNameLst>
                                      </p:cBhvr>
                                      <p:to>
                                        <p:strVal val="visible"/>
                                      </p:to>
                                    </p:set>
                                    <p:anim by="(-#ppt_w*2)" calcmode="lin" valueType="num">
                                      <p:cBhvr rctx="PPT">
                                        <p:cTn id="31" dur="500" autoRev="1" fill="hold">
                                          <p:stCondLst>
                                            <p:cond delay="0"/>
                                          </p:stCondLst>
                                        </p:cTn>
                                        <p:tgtEl>
                                          <p:spTgt spid="2">
                                            <p:txEl>
                                              <p:pRg st="8" end="8"/>
                                            </p:txEl>
                                          </p:spTgt>
                                        </p:tgtEl>
                                        <p:attrNameLst>
                                          <p:attrName>ppt_w</p:attrName>
                                        </p:attrNameLst>
                                      </p:cBhvr>
                                    </p:anim>
                                    <p:anim by="(#ppt_w*0.50)" calcmode="lin" valueType="num">
                                      <p:cBhvr>
                                        <p:cTn id="32" dur="500" decel="50000" autoRev="1" fill="hold">
                                          <p:stCondLst>
                                            <p:cond delay="0"/>
                                          </p:stCondLst>
                                        </p:cTn>
                                        <p:tgtEl>
                                          <p:spTgt spid="2">
                                            <p:txEl>
                                              <p:pRg st="8" end="8"/>
                                            </p:txEl>
                                          </p:spTgt>
                                        </p:tgtEl>
                                        <p:attrNameLst>
                                          <p:attrName>ppt_x</p:attrName>
                                        </p:attrNameLst>
                                      </p:cBhvr>
                                    </p:anim>
                                    <p:anim from="(-#ppt_h/2)" to="(#ppt_y)" calcmode="lin" valueType="num">
                                      <p:cBhvr>
                                        <p:cTn id="33" dur="1000" fill="hold">
                                          <p:stCondLst>
                                            <p:cond delay="0"/>
                                          </p:stCondLst>
                                        </p:cTn>
                                        <p:tgtEl>
                                          <p:spTgt spid="2">
                                            <p:txEl>
                                              <p:pRg st="8" end="8"/>
                                            </p:txEl>
                                          </p:spTgt>
                                        </p:tgtEl>
                                        <p:attrNameLst>
                                          <p:attrName>ppt_y</p:attrName>
                                        </p:attrNameLst>
                                      </p:cBhvr>
                                    </p:anim>
                                    <p:animRot by="21600000">
                                      <p:cBhvr>
                                        <p:cTn id="34" dur="1000" fill="hold">
                                          <p:stCondLst>
                                            <p:cond delay="0"/>
                                          </p:stCondLst>
                                        </p:cTn>
                                        <p:tgtEl>
                                          <p:spTgt spid="2">
                                            <p:txEl>
                                              <p:pRg st="8" end="8"/>
                                            </p:txEl>
                                          </p:spTgt>
                                        </p:tgtEl>
                                        <p:attrNameLst>
                                          <p:attrName>r</p:attrName>
                                        </p:attrNameLst>
                                      </p:cBhvr>
                                    </p:animRot>
                                  </p:childTnLst>
                                </p:cTn>
                              </p:par>
                              <p:par>
                                <p:cTn id="35" presetID="56" presetClass="entr" presetSubtype="0" fill="hold" nodeType="withEffect">
                                  <p:stCondLst>
                                    <p:cond delay="0"/>
                                  </p:stCondLst>
                                  <p:iterate type="lt">
                                    <p:tmPct val="10000"/>
                                  </p:iterate>
                                  <p:childTnLst>
                                    <p:set>
                                      <p:cBhvr>
                                        <p:cTn id="36" dur="1" fill="hold">
                                          <p:stCondLst>
                                            <p:cond delay="0"/>
                                          </p:stCondLst>
                                        </p:cTn>
                                        <p:tgtEl>
                                          <p:spTgt spid="2">
                                            <p:txEl>
                                              <p:pRg st="9" end="9"/>
                                            </p:txEl>
                                          </p:spTgt>
                                        </p:tgtEl>
                                        <p:attrNameLst>
                                          <p:attrName>style.visibility</p:attrName>
                                        </p:attrNameLst>
                                      </p:cBhvr>
                                      <p:to>
                                        <p:strVal val="visible"/>
                                      </p:to>
                                    </p:set>
                                    <p:anim by="(-#ppt_w*2)" calcmode="lin" valueType="num">
                                      <p:cBhvr rctx="PPT">
                                        <p:cTn id="37" dur="500" autoRev="1" fill="hold">
                                          <p:stCondLst>
                                            <p:cond delay="0"/>
                                          </p:stCondLst>
                                        </p:cTn>
                                        <p:tgtEl>
                                          <p:spTgt spid="2">
                                            <p:txEl>
                                              <p:pRg st="9" end="9"/>
                                            </p:txEl>
                                          </p:spTgt>
                                        </p:tgtEl>
                                        <p:attrNameLst>
                                          <p:attrName>ppt_w</p:attrName>
                                        </p:attrNameLst>
                                      </p:cBhvr>
                                    </p:anim>
                                    <p:anim by="(#ppt_w*0.50)" calcmode="lin" valueType="num">
                                      <p:cBhvr>
                                        <p:cTn id="38" dur="500" decel="50000" autoRev="1" fill="hold">
                                          <p:stCondLst>
                                            <p:cond delay="0"/>
                                          </p:stCondLst>
                                        </p:cTn>
                                        <p:tgtEl>
                                          <p:spTgt spid="2">
                                            <p:txEl>
                                              <p:pRg st="9" end="9"/>
                                            </p:txEl>
                                          </p:spTgt>
                                        </p:tgtEl>
                                        <p:attrNameLst>
                                          <p:attrName>ppt_x</p:attrName>
                                        </p:attrNameLst>
                                      </p:cBhvr>
                                    </p:anim>
                                    <p:anim from="(-#ppt_h/2)" to="(#ppt_y)" calcmode="lin" valueType="num">
                                      <p:cBhvr>
                                        <p:cTn id="39" dur="1000" fill="hold">
                                          <p:stCondLst>
                                            <p:cond delay="0"/>
                                          </p:stCondLst>
                                        </p:cTn>
                                        <p:tgtEl>
                                          <p:spTgt spid="2">
                                            <p:txEl>
                                              <p:pRg st="9" end="9"/>
                                            </p:txEl>
                                          </p:spTgt>
                                        </p:tgtEl>
                                        <p:attrNameLst>
                                          <p:attrName>ppt_y</p:attrName>
                                        </p:attrNameLst>
                                      </p:cBhvr>
                                    </p:anim>
                                    <p:animRot by="21600000">
                                      <p:cBhvr>
                                        <p:cTn id="40" dur="1000" fill="hold">
                                          <p:stCondLst>
                                            <p:cond delay="0"/>
                                          </p:stCondLst>
                                        </p:cTn>
                                        <p:tgtEl>
                                          <p:spTgt spid="2">
                                            <p:txEl>
                                              <p:pRg st="9" end="9"/>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3448" y="908720"/>
            <a:ext cx="9147448" cy="5949280"/>
          </a:xfrm>
        </p:spPr>
        <p:txBody>
          <a:bodyPr>
            <a:normAutofit/>
          </a:bodyPr>
          <a:lstStyle/>
          <a:p>
            <a:endParaRPr lang="tr-TR" sz="2800" dirty="0" smtClean="0">
              <a:solidFill>
                <a:srgbClr val="00B0F0"/>
              </a:solidFill>
            </a:endParaRPr>
          </a:p>
          <a:p>
            <a:r>
              <a:rPr lang="tr-TR" sz="3600" dirty="0" smtClean="0">
                <a:solidFill>
                  <a:srgbClr val="00B0F0"/>
                </a:solidFill>
              </a:rPr>
              <a:t>Keşif yapan kişiye ne denir?</a:t>
            </a:r>
          </a:p>
          <a:p>
            <a:endParaRPr lang="tr-TR" sz="3600" dirty="0">
              <a:solidFill>
                <a:srgbClr val="00B0F0"/>
              </a:solidFill>
            </a:endParaRPr>
          </a:p>
          <a:p>
            <a:pPr algn="l"/>
            <a:r>
              <a:rPr lang="tr-TR" sz="3600" u="sng" dirty="0" smtClean="0">
                <a:solidFill>
                  <a:srgbClr val="00B0F0"/>
                </a:solidFill>
              </a:rPr>
              <a:t>Cevap Kutusu</a:t>
            </a:r>
          </a:p>
          <a:p>
            <a:endParaRPr lang="tr-TR" sz="3600" dirty="0">
              <a:solidFill>
                <a:srgbClr val="00B0F0"/>
              </a:solidFill>
            </a:endParaRPr>
          </a:p>
          <a:p>
            <a:endParaRPr lang="tr-TR" sz="3600" dirty="0" smtClean="0">
              <a:solidFill>
                <a:srgbClr val="00B0F0"/>
              </a:solidFill>
            </a:endParaRPr>
          </a:p>
          <a:p>
            <a:endParaRPr lang="tr-TR" sz="3600" dirty="0">
              <a:solidFill>
                <a:srgbClr val="00B0F0"/>
              </a:solidFill>
            </a:endParaRPr>
          </a:p>
        </p:txBody>
      </p:sp>
      <p:sp>
        <p:nvSpPr>
          <p:cNvPr id="3" name="Başlık 2"/>
          <p:cNvSpPr>
            <a:spLocks noGrp="1"/>
          </p:cNvSpPr>
          <p:nvPr>
            <p:ph type="ctrTitle"/>
          </p:nvPr>
        </p:nvSpPr>
        <p:spPr>
          <a:xfrm>
            <a:off x="899592" y="1"/>
            <a:ext cx="7772400" cy="908720"/>
          </a:xfrm>
        </p:spPr>
        <p:txBody>
          <a:bodyPr/>
          <a:lstStyle/>
          <a:p>
            <a:r>
              <a:rPr lang="tr-TR" dirty="0" smtClean="0">
                <a:solidFill>
                  <a:schemeClr val="accent2"/>
                </a:solidFill>
              </a:rPr>
              <a:t>KİM BİLECEK</a:t>
            </a:r>
            <a:endParaRPr lang="tr-TR" dirty="0">
              <a:solidFill>
                <a:schemeClr val="accent2"/>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2042918801"/>
              </p:ext>
            </p:extLst>
          </p:nvPr>
        </p:nvGraphicFramePr>
        <p:xfrm>
          <a:off x="1547664" y="3717032"/>
          <a:ext cx="6096000" cy="1584176"/>
        </p:xfrm>
        <a:graphic>
          <a:graphicData uri="http://schemas.openxmlformats.org/drawingml/2006/table">
            <a:tbl>
              <a:tblPr firstRow="1" bandRow="1">
                <a:tableStyleId>{21E4AEA4-8DFA-4A89-87EB-49C32662AFE0}</a:tableStyleId>
              </a:tblPr>
              <a:tblGrid>
                <a:gridCol w="6096000"/>
              </a:tblGrid>
              <a:tr h="1584176">
                <a:tc>
                  <a:txBody>
                    <a:bodyPr/>
                    <a:lstStyle/>
                    <a:p>
                      <a:pPr algn="ctr"/>
                      <a:endParaRPr lang="tr-TR" sz="2400" dirty="0" smtClean="0"/>
                    </a:p>
                    <a:p>
                      <a:pPr algn="ctr"/>
                      <a:r>
                        <a:rPr lang="tr-TR" sz="3600" dirty="0" smtClean="0">
                          <a:solidFill>
                            <a:schemeClr val="bg1"/>
                          </a:solidFill>
                        </a:rPr>
                        <a:t>Kaşif</a:t>
                      </a:r>
                      <a:endParaRPr lang="tr-TR" sz="3600" dirty="0">
                        <a:solidFill>
                          <a:schemeClr val="bg1"/>
                        </a:solidFill>
                      </a:endParaRPr>
                    </a:p>
                  </a:txBody>
                  <a:tcPr/>
                </a:tc>
              </a:tr>
            </a:tbl>
          </a:graphicData>
        </a:graphic>
      </p:graphicFrame>
    </p:spTree>
    <p:extLst>
      <p:ext uri="{BB962C8B-B14F-4D97-AF65-F5344CB8AC3E}">
        <p14:creationId xmlns:p14="http://schemas.microsoft.com/office/powerpoint/2010/main" val="121580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u="sng" dirty="0">
                <a:solidFill>
                  <a:srgbClr val="FFFF00"/>
                </a:solidFill>
                <a:latin typeface="Comic Sans MS" pitchFamily="66" charset="0"/>
              </a:rPr>
              <a:t>MUCİTLER VE BİLİM ADAMLARI</a:t>
            </a:r>
            <a:r>
              <a:rPr lang="tr-TR" dirty="0"/>
              <a:t/>
            </a:r>
            <a:br>
              <a:rPr lang="tr-TR" dirty="0"/>
            </a:br>
            <a:endParaRPr lang="tr-TR" dirty="0"/>
          </a:p>
        </p:txBody>
      </p:sp>
      <p:sp>
        <p:nvSpPr>
          <p:cNvPr id="3" name="İçerik Yer Tutucusu 2"/>
          <p:cNvSpPr>
            <a:spLocks noGrp="1"/>
          </p:cNvSpPr>
          <p:nvPr>
            <p:ph sz="quarter" idx="13"/>
          </p:nvPr>
        </p:nvSpPr>
        <p:spPr>
          <a:xfrm>
            <a:off x="179512" y="1124744"/>
            <a:ext cx="8712968" cy="1296144"/>
          </a:xfrm>
        </p:spPr>
        <p:txBody>
          <a:bodyPr>
            <a:normAutofit lnSpcReduction="10000"/>
          </a:bodyPr>
          <a:lstStyle/>
          <a:p>
            <a:r>
              <a:rPr lang="tr-TR" b="1" u="sng" dirty="0" smtClean="0">
                <a:solidFill>
                  <a:srgbClr val="FFC000"/>
                </a:solidFill>
                <a:latin typeface="Comic Sans MS" pitchFamily="66" charset="0"/>
              </a:rPr>
              <a:t>Bilim:</a:t>
            </a:r>
            <a:r>
              <a:rPr lang="tr-TR" b="1" dirty="0" smtClean="0">
                <a:solidFill>
                  <a:srgbClr val="FFC000"/>
                </a:solidFill>
                <a:latin typeface="Comic Sans MS" pitchFamily="66" charset="0"/>
              </a:rPr>
              <a:t> </a:t>
            </a:r>
            <a:r>
              <a:rPr lang="tr-TR" dirty="0" smtClean="0">
                <a:latin typeface="Comic Sans MS" pitchFamily="66" charset="0"/>
              </a:rPr>
              <a:t>Evrenin </a:t>
            </a:r>
            <a:r>
              <a:rPr lang="tr-TR" dirty="0">
                <a:latin typeface="Comic Sans MS" pitchFamily="66" charset="0"/>
              </a:rPr>
              <a:t>ya da olayların bir bölümünü konu olarak seçen, deneysel yöntemlere ve gerçekliğe dayanarak sonuçlar çıkarmaya çalışan düzenli bilgidir.</a:t>
            </a:r>
          </a:p>
          <a:p>
            <a:r>
              <a:rPr lang="tr-TR" b="1" u="sng" dirty="0">
                <a:solidFill>
                  <a:srgbClr val="FFC000"/>
                </a:solidFill>
                <a:latin typeface="Comic Sans MS" pitchFamily="66" charset="0"/>
              </a:rPr>
              <a:t>Bilim </a:t>
            </a:r>
            <a:r>
              <a:rPr lang="tr-TR" b="1" u="sng" dirty="0" smtClean="0">
                <a:solidFill>
                  <a:srgbClr val="FFC000"/>
                </a:solidFill>
                <a:latin typeface="Comic Sans MS" pitchFamily="66" charset="0"/>
              </a:rPr>
              <a:t>Adamı:</a:t>
            </a:r>
            <a:r>
              <a:rPr lang="tr-TR" dirty="0">
                <a:solidFill>
                  <a:srgbClr val="FFC000"/>
                </a:solidFill>
                <a:latin typeface="Comic Sans MS" pitchFamily="66" charset="0"/>
              </a:rPr>
              <a:t>	</a:t>
            </a:r>
            <a:r>
              <a:rPr lang="tr-TR" dirty="0" smtClean="0">
                <a:latin typeface="Comic Sans MS" pitchFamily="66" charset="0"/>
              </a:rPr>
              <a:t>Bir </a:t>
            </a:r>
            <a:r>
              <a:rPr lang="tr-TR" dirty="0">
                <a:latin typeface="Comic Sans MS" pitchFamily="66" charset="0"/>
              </a:rPr>
              <a:t>soruna çözüm bulmak için harekete geçen kişidir.</a:t>
            </a:r>
          </a:p>
          <a:p>
            <a:pPr marL="0" indent="0">
              <a:buNone/>
            </a:pPr>
            <a:endParaRPr lang="tr-TR" dirty="0"/>
          </a:p>
        </p:txBody>
      </p:sp>
      <p:pic>
        <p:nvPicPr>
          <p:cNvPr id="4098" name="Picture 2" descr="http://yumurtaliekmek.com/wp-content/uploads/2013/02/ediss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76" y="4590245"/>
            <a:ext cx="2451675" cy="187452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imanedenbilimadamlari.com/images/bacon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2338" y="2487624"/>
            <a:ext cx="1224136" cy="160318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imanedenbilimadamlari.com/images/pasc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6474" y="2487436"/>
            <a:ext cx="1327614" cy="160845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imanedenbilimadamlari.com/images/max.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088" y="2487436"/>
            <a:ext cx="1152128" cy="160845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upload.wikimedia.org/wikipedia/tr/thumb/3/32/Ali_kuscu.jpg/150px-Ali_kuscu.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7665" y="2487625"/>
            <a:ext cx="1014673" cy="1603184"/>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www.reypastor.org/departamentos/ding/doi/tentopbritons/bel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2506632"/>
            <a:ext cx="2265412" cy="158926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file1.hpage.com/003141/66/bilder/andre-marie_ampere1775-183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4166" y="2506632"/>
            <a:ext cx="1543499" cy="1584176"/>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https://dwtr67e3ikfml.cloudfront.net/bookCovers/10f980e9df1293656b0f9d5edf595da0977b8b8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38010" y="4291198"/>
            <a:ext cx="1826078" cy="2360757"/>
          </a:xfrm>
          <a:prstGeom prst="rect">
            <a:avLst/>
          </a:prstGeom>
          <a:noFill/>
          <a:extLst>
            <a:ext uri="{909E8E84-426E-40DD-AFC4-6F175D3DCCD1}">
              <a14:hiddenFill xmlns:a14="http://schemas.microsoft.com/office/drawing/2010/main">
                <a:solidFill>
                  <a:srgbClr val="FFFFFF"/>
                </a:solidFill>
              </a14:hiddenFill>
            </a:ext>
          </a:extLst>
        </p:spPr>
      </p:pic>
      <p:pic>
        <p:nvPicPr>
          <p:cNvPr id="4115" name="Picture 19" descr="http://www.nenedirvikipedi.com/wp-content/uploads/2013/09/matematik%C3%A7iler.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14013" y="4440721"/>
            <a:ext cx="1825636" cy="206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2776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nodeType="clickEffect">
                                  <p:stCondLst>
                                    <p:cond delay="0"/>
                                  </p:stCondLst>
                                  <p:iterate type="lt">
                                    <p:tmPct val="10000"/>
                                  </p:iterate>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110"/>
                                        </p:tgtEl>
                                        <p:attrNameLst>
                                          <p:attrName>style.visibility</p:attrName>
                                        </p:attrNameLst>
                                      </p:cBhvr>
                                      <p:to>
                                        <p:strVal val="visible"/>
                                      </p:to>
                                    </p:set>
                                    <p:anim calcmode="lin" valueType="num">
                                      <p:cBhvr additive="base">
                                        <p:cTn id="33" dur="500" fill="hold"/>
                                        <p:tgtEl>
                                          <p:spTgt spid="4110"/>
                                        </p:tgtEl>
                                        <p:attrNameLst>
                                          <p:attrName>ppt_x</p:attrName>
                                        </p:attrNameLst>
                                      </p:cBhvr>
                                      <p:tavLst>
                                        <p:tav tm="0">
                                          <p:val>
                                            <p:strVal val="#ppt_x"/>
                                          </p:val>
                                        </p:tav>
                                        <p:tav tm="100000">
                                          <p:val>
                                            <p:strVal val="#ppt_x"/>
                                          </p:val>
                                        </p:tav>
                                      </p:tavLst>
                                    </p:anim>
                                    <p:anim calcmode="lin" valueType="num">
                                      <p:cBhvr additive="base">
                                        <p:cTn id="34" dur="500" fill="hold"/>
                                        <p:tgtEl>
                                          <p:spTgt spid="41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106"/>
                                        </p:tgtEl>
                                        <p:attrNameLst>
                                          <p:attrName>style.visibility</p:attrName>
                                        </p:attrNameLst>
                                      </p:cBhvr>
                                      <p:to>
                                        <p:strVal val="visible"/>
                                      </p:to>
                                    </p:set>
                                    <p:animEffect transition="in" filter="fade">
                                      <p:cBhvr>
                                        <p:cTn id="39" dur="1000"/>
                                        <p:tgtEl>
                                          <p:spTgt spid="4106"/>
                                        </p:tgtEl>
                                      </p:cBhvr>
                                    </p:animEffect>
                                    <p:anim calcmode="lin" valueType="num">
                                      <p:cBhvr>
                                        <p:cTn id="40" dur="1000" fill="hold"/>
                                        <p:tgtEl>
                                          <p:spTgt spid="4106"/>
                                        </p:tgtEl>
                                        <p:attrNameLst>
                                          <p:attrName>ppt_x</p:attrName>
                                        </p:attrNameLst>
                                      </p:cBhvr>
                                      <p:tavLst>
                                        <p:tav tm="0">
                                          <p:val>
                                            <p:strVal val="#ppt_x"/>
                                          </p:val>
                                        </p:tav>
                                        <p:tav tm="100000">
                                          <p:val>
                                            <p:strVal val="#ppt_x"/>
                                          </p:val>
                                        </p:tav>
                                      </p:tavLst>
                                    </p:anim>
                                    <p:anim calcmode="lin" valueType="num">
                                      <p:cBhvr>
                                        <p:cTn id="41" dur="1000" fill="hold"/>
                                        <p:tgtEl>
                                          <p:spTgt spid="410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100"/>
                                        </p:tgtEl>
                                        <p:attrNameLst>
                                          <p:attrName>style.visibility</p:attrName>
                                        </p:attrNameLst>
                                      </p:cBhvr>
                                      <p:to>
                                        <p:strVal val="visible"/>
                                      </p:to>
                                    </p:set>
                                    <p:animEffect transition="in" filter="fade">
                                      <p:cBhvr>
                                        <p:cTn id="46" dur="1000"/>
                                        <p:tgtEl>
                                          <p:spTgt spid="4100"/>
                                        </p:tgtEl>
                                      </p:cBhvr>
                                    </p:animEffect>
                                    <p:anim calcmode="lin" valueType="num">
                                      <p:cBhvr>
                                        <p:cTn id="47" dur="1000" fill="hold"/>
                                        <p:tgtEl>
                                          <p:spTgt spid="4100"/>
                                        </p:tgtEl>
                                        <p:attrNameLst>
                                          <p:attrName>ppt_x</p:attrName>
                                        </p:attrNameLst>
                                      </p:cBhvr>
                                      <p:tavLst>
                                        <p:tav tm="0">
                                          <p:val>
                                            <p:strVal val="#ppt_x"/>
                                          </p:val>
                                        </p:tav>
                                        <p:tav tm="100000">
                                          <p:val>
                                            <p:strVal val="#ppt_x"/>
                                          </p:val>
                                        </p:tav>
                                      </p:tavLst>
                                    </p:anim>
                                    <p:anim calcmode="lin" valueType="num">
                                      <p:cBhvr>
                                        <p:cTn id="48"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102"/>
                                        </p:tgtEl>
                                        <p:attrNameLst>
                                          <p:attrName>style.visibility</p:attrName>
                                        </p:attrNameLst>
                                      </p:cBhvr>
                                      <p:to>
                                        <p:strVal val="visible"/>
                                      </p:to>
                                    </p:set>
                                    <p:anim calcmode="lin" valueType="num">
                                      <p:cBhvr additive="base">
                                        <p:cTn id="53" dur="500" fill="hold"/>
                                        <p:tgtEl>
                                          <p:spTgt spid="4102"/>
                                        </p:tgtEl>
                                        <p:attrNameLst>
                                          <p:attrName>ppt_x</p:attrName>
                                        </p:attrNameLst>
                                      </p:cBhvr>
                                      <p:tavLst>
                                        <p:tav tm="0">
                                          <p:val>
                                            <p:strVal val="#ppt_x"/>
                                          </p:val>
                                        </p:tav>
                                        <p:tav tm="100000">
                                          <p:val>
                                            <p:strVal val="#ppt_x"/>
                                          </p:val>
                                        </p:tav>
                                      </p:tavLst>
                                    </p:anim>
                                    <p:anim calcmode="lin" valueType="num">
                                      <p:cBhvr additive="base">
                                        <p:cTn id="54"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104"/>
                                        </p:tgtEl>
                                        <p:attrNameLst>
                                          <p:attrName>style.visibility</p:attrName>
                                        </p:attrNameLst>
                                      </p:cBhvr>
                                      <p:to>
                                        <p:strVal val="visible"/>
                                      </p:to>
                                    </p:set>
                                    <p:anim calcmode="lin" valueType="num">
                                      <p:cBhvr additive="base">
                                        <p:cTn id="59" dur="500" fill="hold"/>
                                        <p:tgtEl>
                                          <p:spTgt spid="4104"/>
                                        </p:tgtEl>
                                        <p:attrNameLst>
                                          <p:attrName>ppt_x</p:attrName>
                                        </p:attrNameLst>
                                      </p:cBhvr>
                                      <p:tavLst>
                                        <p:tav tm="0">
                                          <p:val>
                                            <p:strVal val="#ppt_x"/>
                                          </p:val>
                                        </p:tav>
                                        <p:tav tm="100000">
                                          <p:val>
                                            <p:strVal val="#ppt_x"/>
                                          </p:val>
                                        </p:tav>
                                      </p:tavLst>
                                    </p:anim>
                                    <p:anim calcmode="lin" valueType="num">
                                      <p:cBhvr additive="base">
                                        <p:cTn id="60" dur="500" fill="hold"/>
                                        <p:tgtEl>
                                          <p:spTgt spid="410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4108"/>
                                        </p:tgtEl>
                                        <p:attrNameLst>
                                          <p:attrName>style.visibility</p:attrName>
                                        </p:attrNameLst>
                                      </p:cBhvr>
                                      <p:to>
                                        <p:strVal val="visible"/>
                                      </p:to>
                                    </p:set>
                                    <p:animEffect transition="in" filter="fade">
                                      <p:cBhvr>
                                        <p:cTn id="65" dur="1000"/>
                                        <p:tgtEl>
                                          <p:spTgt spid="4108"/>
                                        </p:tgtEl>
                                      </p:cBhvr>
                                    </p:animEffect>
                                    <p:anim calcmode="lin" valueType="num">
                                      <p:cBhvr>
                                        <p:cTn id="66" dur="1000" fill="hold"/>
                                        <p:tgtEl>
                                          <p:spTgt spid="4108"/>
                                        </p:tgtEl>
                                        <p:attrNameLst>
                                          <p:attrName>ppt_x</p:attrName>
                                        </p:attrNameLst>
                                      </p:cBhvr>
                                      <p:tavLst>
                                        <p:tav tm="0">
                                          <p:val>
                                            <p:strVal val="#ppt_x"/>
                                          </p:val>
                                        </p:tav>
                                        <p:tav tm="100000">
                                          <p:val>
                                            <p:strVal val="#ppt_x"/>
                                          </p:val>
                                        </p:tav>
                                      </p:tavLst>
                                    </p:anim>
                                    <p:anim calcmode="lin" valueType="num">
                                      <p:cBhvr>
                                        <p:cTn id="67" dur="1000" fill="hold"/>
                                        <p:tgtEl>
                                          <p:spTgt spid="4108"/>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nodeType="clickEffect">
                                  <p:stCondLst>
                                    <p:cond delay="0"/>
                                  </p:stCondLst>
                                  <p:childTnLst>
                                    <p:set>
                                      <p:cBhvr>
                                        <p:cTn id="71" dur="1" fill="hold">
                                          <p:stCondLst>
                                            <p:cond delay="0"/>
                                          </p:stCondLst>
                                        </p:cTn>
                                        <p:tgtEl>
                                          <p:spTgt spid="4098"/>
                                        </p:tgtEl>
                                        <p:attrNameLst>
                                          <p:attrName>style.visibility</p:attrName>
                                        </p:attrNameLst>
                                      </p:cBhvr>
                                      <p:to>
                                        <p:strVal val="visible"/>
                                      </p:to>
                                    </p:set>
                                    <p:animEffect transition="in" filter="wipe(down)">
                                      <p:cBhvr>
                                        <p:cTn id="72" dur="580">
                                          <p:stCondLst>
                                            <p:cond delay="0"/>
                                          </p:stCondLst>
                                        </p:cTn>
                                        <p:tgtEl>
                                          <p:spTgt spid="4098"/>
                                        </p:tgtEl>
                                      </p:cBhvr>
                                    </p:animEffect>
                                    <p:anim calcmode="lin" valueType="num">
                                      <p:cBhvr>
                                        <p:cTn id="73"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78" dur="26">
                                          <p:stCondLst>
                                            <p:cond delay="650"/>
                                          </p:stCondLst>
                                        </p:cTn>
                                        <p:tgtEl>
                                          <p:spTgt spid="4098"/>
                                        </p:tgtEl>
                                      </p:cBhvr>
                                      <p:to x="100000" y="60000"/>
                                    </p:animScale>
                                    <p:animScale>
                                      <p:cBhvr>
                                        <p:cTn id="79" dur="166" decel="50000">
                                          <p:stCondLst>
                                            <p:cond delay="676"/>
                                          </p:stCondLst>
                                        </p:cTn>
                                        <p:tgtEl>
                                          <p:spTgt spid="4098"/>
                                        </p:tgtEl>
                                      </p:cBhvr>
                                      <p:to x="100000" y="100000"/>
                                    </p:animScale>
                                    <p:animScale>
                                      <p:cBhvr>
                                        <p:cTn id="80" dur="26">
                                          <p:stCondLst>
                                            <p:cond delay="1312"/>
                                          </p:stCondLst>
                                        </p:cTn>
                                        <p:tgtEl>
                                          <p:spTgt spid="4098"/>
                                        </p:tgtEl>
                                      </p:cBhvr>
                                      <p:to x="100000" y="80000"/>
                                    </p:animScale>
                                    <p:animScale>
                                      <p:cBhvr>
                                        <p:cTn id="81" dur="166" decel="50000">
                                          <p:stCondLst>
                                            <p:cond delay="1338"/>
                                          </p:stCondLst>
                                        </p:cTn>
                                        <p:tgtEl>
                                          <p:spTgt spid="4098"/>
                                        </p:tgtEl>
                                      </p:cBhvr>
                                      <p:to x="100000" y="100000"/>
                                    </p:animScale>
                                    <p:animScale>
                                      <p:cBhvr>
                                        <p:cTn id="82" dur="26">
                                          <p:stCondLst>
                                            <p:cond delay="1642"/>
                                          </p:stCondLst>
                                        </p:cTn>
                                        <p:tgtEl>
                                          <p:spTgt spid="4098"/>
                                        </p:tgtEl>
                                      </p:cBhvr>
                                      <p:to x="100000" y="90000"/>
                                    </p:animScale>
                                    <p:animScale>
                                      <p:cBhvr>
                                        <p:cTn id="83" dur="166" decel="50000">
                                          <p:stCondLst>
                                            <p:cond delay="1668"/>
                                          </p:stCondLst>
                                        </p:cTn>
                                        <p:tgtEl>
                                          <p:spTgt spid="4098"/>
                                        </p:tgtEl>
                                      </p:cBhvr>
                                      <p:to x="100000" y="100000"/>
                                    </p:animScale>
                                    <p:animScale>
                                      <p:cBhvr>
                                        <p:cTn id="84" dur="26">
                                          <p:stCondLst>
                                            <p:cond delay="1808"/>
                                          </p:stCondLst>
                                        </p:cTn>
                                        <p:tgtEl>
                                          <p:spTgt spid="4098"/>
                                        </p:tgtEl>
                                      </p:cBhvr>
                                      <p:to x="100000" y="95000"/>
                                    </p:animScale>
                                    <p:animScale>
                                      <p:cBhvr>
                                        <p:cTn id="85" dur="166" decel="50000">
                                          <p:stCondLst>
                                            <p:cond delay="1834"/>
                                          </p:stCondLst>
                                        </p:cTn>
                                        <p:tgtEl>
                                          <p:spTgt spid="4098"/>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4112"/>
                                        </p:tgtEl>
                                        <p:attrNameLst>
                                          <p:attrName>style.visibility</p:attrName>
                                        </p:attrNameLst>
                                      </p:cBhvr>
                                      <p:to>
                                        <p:strVal val="visible"/>
                                      </p:to>
                                    </p:set>
                                    <p:animEffect transition="in" filter="fade">
                                      <p:cBhvr>
                                        <p:cTn id="90" dur="500"/>
                                        <p:tgtEl>
                                          <p:spTgt spid="4112"/>
                                        </p:tgtEl>
                                      </p:cBhvr>
                                    </p:animEffect>
                                  </p:childTnLst>
                                </p:cTn>
                              </p:par>
                            </p:childTnLst>
                          </p:cTn>
                        </p:par>
                      </p:childTnLst>
                    </p:cTn>
                  </p:par>
                  <p:par>
                    <p:cTn id="91" fill="hold">
                      <p:stCondLst>
                        <p:cond delay="indefinite"/>
                      </p:stCondLst>
                      <p:childTnLst>
                        <p:par>
                          <p:cTn id="92" fill="hold">
                            <p:stCondLst>
                              <p:cond delay="0"/>
                            </p:stCondLst>
                            <p:childTnLst>
                              <p:par>
                                <p:cTn id="93" presetID="6" presetClass="entr" presetSubtype="16" fill="hold" nodeType="clickEffect">
                                  <p:stCondLst>
                                    <p:cond delay="0"/>
                                  </p:stCondLst>
                                  <p:childTnLst>
                                    <p:set>
                                      <p:cBhvr>
                                        <p:cTn id="94" dur="1" fill="hold">
                                          <p:stCondLst>
                                            <p:cond delay="0"/>
                                          </p:stCondLst>
                                        </p:cTn>
                                        <p:tgtEl>
                                          <p:spTgt spid="4115"/>
                                        </p:tgtEl>
                                        <p:attrNameLst>
                                          <p:attrName>style.visibility</p:attrName>
                                        </p:attrNameLst>
                                      </p:cBhvr>
                                      <p:to>
                                        <p:strVal val="visible"/>
                                      </p:to>
                                    </p:set>
                                    <p:animEffect transition="in" filter="circle(in)">
                                      <p:cBhvr>
                                        <p:cTn id="95" dur="2000"/>
                                        <p:tgtEl>
                                          <p:spTgt spid="4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3448" y="764704"/>
            <a:ext cx="9140552" cy="6093296"/>
          </a:xfrm>
        </p:spPr>
        <p:txBody>
          <a:bodyPr>
            <a:normAutofit/>
          </a:bodyPr>
          <a:lstStyle/>
          <a:p>
            <a:endParaRPr lang="tr-TR" sz="3600" dirty="0" smtClean="0">
              <a:solidFill>
                <a:srgbClr val="00B0F0"/>
              </a:solidFill>
            </a:endParaRPr>
          </a:p>
          <a:p>
            <a:r>
              <a:rPr lang="tr-TR" sz="3600" dirty="0" smtClean="0">
                <a:solidFill>
                  <a:srgbClr val="00B0F0"/>
                </a:solidFill>
              </a:rPr>
              <a:t>Bir şeyin ilk kez ortaya konulmasına ne denir?</a:t>
            </a:r>
          </a:p>
          <a:p>
            <a:endParaRPr lang="tr-TR" sz="3600" dirty="0">
              <a:solidFill>
                <a:srgbClr val="00B0F0"/>
              </a:solidFill>
            </a:endParaRPr>
          </a:p>
          <a:p>
            <a:pPr algn="l"/>
            <a:r>
              <a:rPr lang="tr-TR" sz="3600" u="sng" dirty="0" smtClean="0">
                <a:solidFill>
                  <a:srgbClr val="00B0F0"/>
                </a:solidFill>
              </a:rPr>
              <a:t>Cevap Kutusu</a:t>
            </a:r>
            <a:endParaRPr lang="tr-TR" sz="3600" u="sng" dirty="0">
              <a:solidFill>
                <a:srgbClr val="00B0F0"/>
              </a:solidFill>
            </a:endParaRPr>
          </a:p>
        </p:txBody>
      </p:sp>
      <p:sp>
        <p:nvSpPr>
          <p:cNvPr id="3" name="Başlık 2"/>
          <p:cNvSpPr>
            <a:spLocks noGrp="1"/>
          </p:cNvSpPr>
          <p:nvPr>
            <p:ph type="ctrTitle"/>
          </p:nvPr>
        </p:nvSpPr>
        <p:spPr>
          <a:xfrm>
            <a:off x="827584" y="-6215"/>
            <a:ext cx="7772400" cy="770919"/>
          </a:xfrm>
        </p:spPr>
        <p:txBody>
          <a:bodyPr/>
          <a:lstStyle/>
          <a:p>
            <a:r>
              <a:rPr lang="tr-TR" dirty="0" smtClean="0">
                <a:solidFill>
                  <a:schemeClr val="accent2"/>
                </a:solidFill>
              </a:rPr>
              <a:t>KİM BİLECEK</a:t>
            </a:r>
            <a:endParaRPr lang="tr-TR" dirty="0">
              <a:solidFill>
                <a:schemeClr val="accent2"/>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3732093946"/>
              </p:ext>
            </p:extLst>
          </p:nvPr>
        </p:nvGraphicFramePr>
        <p:xfrm>
          <a:off x="1547664" y="3717032"/>
          <a:ext cx="6096000" cy="1584176"/>
        </p:xfrm>
        <a:graphic>
          <a:graphicData uri="http://schemas.openxmlformats.org/drawingml/2006/table">
            <a:tbl>
              <a:tblPr firstRow="1" bandRow="1">
                <a:tableStyleId>{21E4AEA4-8DFA-4A89-87EB-49C32662AFE0}</a:tableStyleId>
              </a:tblPr>
              <a:tblGrid>
                <a:gridCol w="6096000"/>
              </a:tblGrid>
              <a:tr h="1584176">
                <a:tc>
                  <a:txBody>
                    <a:bodyPr/>
                    <a:lstStyle/>
                    <a:p>
                      <a:pPr algn="ctr"/>
                      <a:endParaRPr lang="tr-TR" sz="2400" dirty="0" smtClean="0"/>
                    </a:p>
                    <a:p>
                      <a:pPr algn="ctr"/>
                      <a:r>
                        <a:rPr lang="tr-TR" sz="3600" dirty="0" smtClean="0">
                          <a:solidFill>
                            <a:schemeClr val="bg1"/>
                          </a:solidFill>
                        </a:rPr>
                        <a:t>Buluş</a:t>
                      </a:r>
                      <a:r>
                        <a:rPr lang="tr-TR" sz="3600" baseline="0" dirty="0" smtClean="0">
                          <a:solidFill>
                            <a:schemeClr val="bg1"/>
                          </a:solidFill>
                        </a:rPr>
                        <a:t> (İcat)</a:t>
                      </a:r>
                      <a:endParaRPr lang="tr-TR" sz="3600" dirty="0" smtClean="0">
                        <a:solidFill>
                          <a:schemeClr val="bg1"/>
                        </a:solidFill>
                      </a:endParaRPr>
                    </a:p>
                  </a:txBody>
                  <a:tcPr/>
                </a:tc>
              </a:tr>
            </a:tbl>
          </a:graphicData>
        </a:graphic>
      </p:graphicFrame>
    </p:spTree>
    <p:extLst>
      <p:ext uri="{BB962C8B-B14F-4D97-AF65-F5344CB8AC3E}">
        <p14:creationId xmlns:p14="http://schemas.microsoft.com/office/powerpoint/2010/main" val="25201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0" y="764704"/>
            <a:ext cx="9144000" cy="6093296"/>
          </a:xfrm>
        </p:spPr>
        <p:txBody>
          <a:bodyPr>
            <a:normAutofit/>
          </a:bodyPr>
          <a:lstStyle/>
          <a:p>
            <a:endParaRPr lang="tr-TR" sz="3600" dirty="0" smtClean="0">
              <a:solidFill>
                <a:srgbClr val="00B0F0"/>
              </a:solidFill>
            </a:endParaRPr>
          </a:p>
          <a:p>
            <a:r>
              <a:rPr lang="tr-TR" sz="3600" dirty="0" smtClean="0">
                <a:solidFill>
                  <a:srgbClr val="00B0F0"/>
                </a:solidFill>
              </a:rPr>
              <a:t>Var olduğu daha önce bilinmeyen bir şeyin ortaya çıkarılmasına ne denir?</a:t>
            </a:r>
          </a:p>
          <a:p>
            <a:pPr algn="l"/>
            <a:endParaRPr lang="tr-TR" sz="3600" dirty="0" smtClean="0">
              <a:solidFill>
                <a:srgbClr val="00B0F0"/>
              </a:solidFill>
            </a:endParaRPr>
          </a:p>
          <a:p>
            <a:pPr algn="l"/>
            <a:r>
              <a:rPr lang="tr-TR" sz="3600" u="sng" dirty="0" smtClean="0">
                <a:solidFill>
                  <a:srgbClr val="00B0F0"/>
                </a:solidFill>
              </a:rPr>
              <a:t>Cevap Kutusu</a:t>
            </a:r>
          </a:p>
          <a:p>
            <a:endParaRPr lang="tr-TR" sz="3600" dirty="0">
              <a:solidFill>
                <a:srgbClr val="00B0F0"/>
              </a:solidFill>
            </a:endParaRPr>
          </a:p>
        </p:txBody>
      </p:sp>
      <p:sp>
        <p:nvSpPr>
          <p:cNvPr id="3" name="Başlık 2"/>
          <p:cNvSpPr>
            <a:spLocks noGrp="1"/>
          </p:cNvSpPr>
          <p:nvPr>
            <p:ph type="ctrTitle"/>
          </p:nvPr>
        </p:nvSpPr>
        <p:spPr>
          <a:xfrm>
            <a:off x="827584" y="21495"/>
            <a:ext cx="7772400" cy="743209"/>
          </a:xfrm>
        </p:spPr>
        <p:txBody>
          <a:bodyPr/>
          <a:lstStyle/>
          <a:p>
            <a:r>
              <a:rPr lang="tr-TR" dirty="0" smtClean="0">
                <a:solidFill>
                  <a:schemeClr val="accent2"/>
                </a:solidFill>
              </a:rPr>
              <a:t>Kim bilecek</a:t>
            </a:r>
            <a:endParaRPr lang="tr-TR" dirty="0">
              <a:solidFill>
                <a:schemeClr val="accent2"/>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72206967"/>
              </p:ext>
            </p:extLst>
          </p:nvPr>
        </p:nvGraphicFramePr>
        <p:xfrm>
          <a:off x="1547664" y="4293096"/>
          <a:ext cx="6096000" cy="1584176"/>
        </p:xfrm>
        <a:graphic>
          <a:graphicData uri="http://schemas.openxmlformats.org/drawingml/2006/table">
            <a:tbl>
              <a:tblPr firstRow="1" bandRow="1">
                <a:tableStyleId>{21E4AEA4-8DFA-4A89-87EB-49C32662AFE0}</a:tableStyleId>
              </a:tblPr>
              <a:tblGrid>
                <a:gridCol w="6096000"/>
              </a:tblGrid>
              <a:tr h="1584176">
                <a:tc>
                  <a:txBody>
                    <a:bodyPr/>
                    <a:lstStyle/>
                    <a:p>
                      <a:pPr algn="ctr"/>
                      <a:endParaRPr lang="tr-TR" sz="3600" dirty="0" smtClean="0"/>
                    </a:p>
                    <a:p>
                      <a:pPr algn="ctr"/>
                      <a:r>
                        <a:rPr lang="tr-TR" sz="3600" dirty="0" smtClean="0">
                          <a:solidFill>
                            <a:schemeClr val="bg1"/>
                          </a:solidFill>
                        </a:rPr>
                        <a:t>Keşif</a:t>
                      </a:r>
                    </a:p>
                  </a:txBody>
                  <a:tcPr/>
                </a:tc>
              </a:tr>
            </a:tbl>
          </a:graphicData>
        </a:graphic>
      </p:graphicFrame>
    </p:spTree>
    <p:extLst>
      <p:ext uri="{BB962C8B-B14F-4D97-AF65-F5344CB8AC3E}">
        <p14:creationId xmlns:p14="http://schemas.microsoft.com/office/powerpoint/2010/main" val="342980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4936" y="908720"/>
            <a:ext cx="9139064" cy="5949280"/>
          </a:xfrm>
        </p:spPr>
        <p:txBody>
          <a:bodyPr>
            <a:normAutofit/>
          </a:bodyPr>
          <a:lstStyle/>
          <a:p>
            <a:endParaRPr lang="tr-TR" sz="3600" dirty="0" smtClean="0">
              <a:solidFill>
                <a:srgbClr val="00B0F0"/>
              </a:solidFill>
            </a:endParaRPr>
          </a:p>
          <a:p>
            <a:r>
              <a:rPr lang="tr-TR" sz="3600" dirty="0" smtClean="0">
                <a:solidFill>
                  <a:srgbClr val="00B0F0"/>
                </a:solidFill>
              </a:rPr>
              <a:t>Atatürk bilim ve teknolojinin gelişmesi için neler açtı?</a:t>
            </a:r>
          </a:p>
          <a:p>
            <a:endParaRPr lang="tr-TR" sz="3600" dirty="0">
              <a:solidFill>
                <a:srgbClr val="00B0F0"/>
              </a:solidFill>
            </a:endParaRPr>
          </a:p>
          <a:p>
            <a:pPr algn="l"/>
            <a:r>
              <a:rPr lang="tr-TR" sz="3600" u="sng" dirty="0" smtClean="0">
                <a:solidFill>
                  <a:srgbClr val="00B0F0"/>
                </a:solidFill>
              </a:rPr>
              <a:t>Cevap Kutusu</a:t>
            </a:r>
          </a:p>
          <a:p>
            <a:pPr fontAlgn="t">
              <a:spcBef>
                <a:spcPts val="0"/>
              </a:spcBef>
              <a:spcAft>
                <a:spcPts val="0"/>
              </a:spcAft>
            </a:pPr>
            <a:endParaRPr lang="tr-TR" sz="1050" dirty="0">
              <a:latin typeface="Arial"/>
            </a:endParaRPr>
          </a:p>
          <a:p>
            <a:pPr fontAlgn="t">
              <a:spcBef>
                <a:spcPts val="0"/>
              </a:spcBef>
              <a:spcAft>
                <a:spcPts val="0"/>
              </a:spcAft>
            </a:pPr>
            <a:r>
              <a:rPr lang="tr-TR" sz="1800" b="1" dirty="0" smtClean="0">
                <a:solidFill>
                  <a:srgbClr val="000000"/>
                </a:solidFill>
              </a:rPr>
              <a:t>Keşif</a:t>
            </a:r>
            <a:endParaRPr lang="tr-TR" sz="800" dirty="0">
              <a:latin typeface="Arial"/>
            </a:endParaRPr>
          </a:p>
          <a:p>
            <a:pPr fontAlgn="t">
              <a:spcBef>
                <a:spcPts val="0"/>
              </a:spcBef>
              <a:spcAft>
                <a:spcPts val="0"/>
              </a:spcAft>
            </a:pPr>
            <a:endParaRPr lang="tr-TR" sz="800" dirty="0">
              <a:latin typeface="Arial"/>
            </a:endParaRPr>
          </a:p>
          <a:p>
            <a:pPr fontAlgn="t">
              <a:spcBef>
                <a:spcPts val="0"/>
              </a:spcBef>
              <a:spcAft>
                <a:spcPts val="0"/>
              </a:spcAft>
            </a:pPr>
            <a:r>
              <a:rPr lang="tr-TR" sz="800" b="1" dirty="0">
                <a:solidFill>
                  <a:srgbClr val="000000"/>
                </a:solidFill>
              </a:rPr>
              <a:t>Keşif</a:t>
            </a:r>
            <a:endParaRPr lang="tr-TR" sz="800" dirty="0">
              <a:latin typeface="Arial"/>
            </a:endParaRPr>
          </a:p>
          <a:p>
            <a:pPr fontAlgn="t">
              <a:spcBef>
                <a:spcPts val="0"/>
              </a:spcBef>
              <a:spcAft>
                <a:spcPts val="0"/>
              </a:spcAft>
            </a:pPr>
            <a:endParaRPr lang="tr-TR" sz="800" dirty="0">
              <a:latin typeface="Arial"/>
            </a:endParaRPr>
          </a:p>
          <a:p>
            <a:pPr fontAlgn="t">
              <a:spcBef>
                <a:spcPts val="0"/>
              </a:spcBef>
              <a:spcAft>
                <a:spcPts val="0"/>
              </a:spcAft>
            </a:pPr>
            <a:r>
              <a:rPr lang="tr-TR" sz="1050" b="1" dirty="0">
                <a:solidFill>
                  <a:srgbClr val="000000"/>
                </a:solidFill>
              </a:rPr>
              <a:t>Keşif</a:t>
            </a:r>
            <a:endParaRPr lang="tr-TR" sz="800" dirty="0">
              <a:latin typeface="Arial"/>
            </a:endParaRPr>
          </a:p>
          <a:p>
            <a:pPr fontAlgn="t"/>
            <a:endParaRPr lang="tr-TR" sz="1050" dirty="0"/>
          </a:p>
          <a:p>
            <a:pPr fontAlgn="t">
              <a:spcBef>
                <a:spcPts val="0"/>
              </a:spcBef>
              <a:spcAft>
                <a:spcPts val="0"/>
              </a:spcAft>
            </a:pPr>
            <a:r>
              <a:rPr lang="tr-TR" sz="1050" b="1" dirty="0" smtClean="0">
                <a:solidFill>
                  <a:srgbClr val="000000"/>
                </a:solidFill>
              </a:rPr>
              <a:t>Keşif</a:t>
            </a:r>
            <a:endParaRPr lang="tr-TR" sz="800" dirty="0">
              <a:latin typeface="Arial"/>
            </a:endParaRPr>
          </a:p>
          <a:p>
            <a:pPr fontAlgn="t">
              <a:spcBef>
                <a:spcPts val="0"/>
              </a:spcBef>
              <a:spcAft>
                <a:spcPts val="0"/>
              </a:spcAft>
            </a:pPr>
            <a:endParaRPr lang="tr-TR" sz="1050" dirty="0">
              <a:latin typeface="Arial"/>
            </a:endParaRPr>
          </a:p>
          <a:p>
            <a:pPr fontAlgn="t">
              <a:spcBef>
                <a:spcPts val="0"/>
              </a:spcBef>
              <a:spcAft>
                <a:spcPts val="0"/>
              </a:spcAft>
            </a:pPr>
            <a:endParaRPr lang="tr-TR" sz="1800" dirty="0">
              <a:latin typeface="Arial"/>
            </a:endParaRPr>
          </a:p>
          <a:p>
            <a:pPr fontAlgn="t">
              <a:spcBef>
                <a:spcPts val="0"/>
              </a:spcBef>
              <a:spcAft>
                <a:spcPts val="0"/>
              </a:spcAft>
            </a:pPr>
            <a:r>
              <a:rPr lang="tr-TR" sz="3600" b="1" dirty="0">
                <a:solidFill>
                  <a:srgbClr val="000000"/>
                </a:solidFill>
              </a:rPr>
              <a:t>Keşif</a:t>
            </a:r>
            <a:endParaRPr lang="tr-TR" sz="1800" dirty="0">
              <a:latin typeface="Arial"/>
            </a:endParaRPr>
          </a:p>
          <a:p>
            <a:endParaRPr lang="tr-TR" sz="3600" dirty="0"/>
          </a:p>
        </p:txBody>
      </p:sp>
      <p:sp>
        <p:nvSpPr>
          <p:cNvPr id="3" name="Başlık 2"/>
          <p:cNvSpPr>
            <a:spLocks noGrp="1"/>
          </p:cNvSpPr>
          <p:nvPr>
            <p:ph type="ctrTitle"/>
          </p:nvPr>
        </p:nvSpPr>
        <p:spPr>
          <a:xfrm>
            <a:off x="971600" y="35349"/>
            <a:ext cx="7772400" cy="945379"/>
          </a:xfrm>
        </p:spPr>
        <p:txBody>
          <a:bodyPr/>
          <a:lstStyle/>
          <a:p>
            <a:r>
              <a:rPr lang="tr-TR" dirty="0" smtClean="0">
                <a:solidFill>
                  <a:schemeClr val="accent2"/>
                </a:solidFill>
              </a:rPr>
              <a:t>KİM BİLECEK</a:t>
            </a:r>
            <a:endParaRPr lang="tr-TR" dirty="0">
              <a:solidFill>
                <a:schemeClr val="accent2"/>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825" y="3789040"/>
            <a:ext cx="61023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239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left)">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0" y="908720"/>
            <a:ext cx="9144000" cy="5949280"/>
          </a:xfrm>
        </p:spPr>
        <p:txBody>
          <a:bodyPr>
            <a:normAutofit/>
          </a:bodyPr>
          <a:lstStyle/>
          <a:p>
            <a:endParaRPr lang="tr-TR" sz="3600" dirty="0" smtClean="0">
              <a:solidFill>
                <a:srgbClr val="00B0F0"/>
              </a:solidFill>
            </a:endParaRPr>
          </a:p>
          <a:p>
            <a:r>
              <a:rPr lang="tr-TR" sz="3600" dirty="0" smtClean="0">
                <a:solidFill>
                  <a:srgbClr val="00B0F0"/>
                </a:solidFill>
              </a:rPr>
              <a:t>Buluş yapan kişiye ne denir?</a:t>
            </a:r>
          </a:p>
          <a:p>
            <a:endParaRPr lang="tr-TR" sz="3600" dirty="0">
              <a:solidFill>
                <a:srgbClr val="00B0F0"/>
              </a:solidFill>
            </a:endParaRPr>
          </a:p>
          <a:p>
            <a:pPr algn="l"/>
            <a:r>
              <a:rPr lang="tr-TR" sz="3600" u="sng" dirty="0" smtClean="0">
                <a:solidFill>
                  <a:srgbClr val="00B0F0"/>
                </a:solidFill>
              </a:rPr>
              <a:t>Cevap kutusu</a:t>
            </a:r>
            <a:endParaRPr lang="tr-TR" sz="3600" u="sng" dirty="0">
              <a:solidFill>
                <a:srgbClr val="00B0F0"/>
              </a:solidFill>
            </a:endParaRPr>
          </a:p>
        </p:txBody>
      </p:sp>
      <p:sp>
        <p:nvSpPr>
          <p:cNvPr id="3" name="Başlık 2"/>
          <p:cNvSpPr>
            <a:spLocks noGrp="1"/>
          </p:cNvSpPr>
          <p:nvPr>
            <p:ph type="ctrTitle"/>
          </p:nvPr>
        </p:nvSpPr>
        <p:spPr>
          <a:xfrm>
            <a:off x="899592" y="1"/>
            <a:ext cx="7772400" cy="908720"/>
          </a:xfrm>
        </p:spPr>
        <p:txBody>
          <a:bodyPr/>
          <a:lstStyle/>
          <a:p>
            <a:r>
              <a:rPr lang="tr-TR" dirty="0" smtClean="0">
                <a:solidFill>
                  <a:schemeClr val="accent2"/>
                </a:solidFill>
              </a:rPr>
              <a:t>KİM BİLECEK</a:t>
            </a:r>
            <a:endParaRPr lang="tr-TR" dirty="0">
              <a:solidFill>
                <a:schemeClr val="accent2"/>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1404075223"/>
              </p:ext>
            </p:extLst>
          </p:nvPr>
        </p:nvGraphicFramePr>
        <p:xfrm>
          <a:off x="1547664" y="4293096"/>
          <a:ext cx="6096000" cy="1584176"/>
        </p:xfrm>
        <a:graphic>
          <a:graphicData uri="http://schemas.openxmlformats.org/drawingml/2006/table">
            <a:tbl>
              <a:tblPr firstRow="1" bandRow="1">
                <a:tableStyleId>{21E4AEA4-8DFA-4A89-87EB-49C32662AFE0}</a:tableStyleId>
              </a:tblPr>
              <a:tblGrid>
                <a:gridCol w="6096000"/>
              </a:tblGrid>
              <a:tr h="1584176">
                <a:tc>
                  <a:txBody>
                    <a:bodyPr/>
                    <a:lstStyle/>
                    <a:p>
                      <a:pPr algn="ctr"/>
                      <a:endParaRPr lang="tr-TR" sz="2400" dirty="0" smtClean="0"/>
                    </a:p>
                    <a:p>
                      <a:pPr algn="ctr"/>
                      <a:r>
                        <a:rPr lang="tr-TR" sz="3600" dirty="0" smtClean="0">
                          <a:solidFill>
                            <a:schemeClr val="bg1"/>
                          </a:solidFill>
                        </a:rPr>
                        <a:t>Mucit</a:t>
                      </a:r>
                    </a:p>
                  </a:txBody>
                  <a:tcPr/>
                </a:tc>
              </a:tr>
            </a:tbl>
          </a:graphicData>
        </a:graphic>
      </p:graphicFrame>
    </p:spTree>
    <p:extLst>
      <p:ext uri="{BB962C8B-B14F-4D97-AF65-F5344CB8AC3E}">
        <p14:creationId xmlns:p14="http://schemas.microsoft.com/office/powerpoint/2010/main" val="121576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404664"/>
            <a:ext cx="7924800" cy="796950"/>
          </a:xfrm>
        </p:spPr>
        <p:txBody>
          <a:bodyPr/>
          <a:lstStyle/>
          <a:p>
            <a:pPr algn="ctr"/>
            <a:r>
              <a:rPr lang="tr-TR" b="1" u="sng" dirty="0" err="1" smtClean="0">
                <a:solidFill>
                  <a:schemeClr val="tx2">
                    <a:lumMod val="60000"/>
                    <a:lumOff val="40000"/>
                  </a:schemeClr>
                </a:solidFill>
                <a:latin typeface="Comic Sans MS" pitchFamily="66" charset="0"/>
              </a:rPr>
              <a:t>Bİlİm</a:t>
            </a:r>
            <a:r>
              <a:rPr lang="tr-TR" b="1" u="sng" dirty="0" smtClean="0">
                <a:solidFill>
                  <a:schemeClr val="tx2">
                    <a:lumMod val="60000"/>
                    <a:lumOff val="40000"/>
                  </a:schemeClr>
                </a:solidFill>
                <a:latin typeface="Comic Sans MS" pitchFamily="66" charset="0"/>
              </a:rPr>
              <a:t> </a:t>
            </a:r>
            <a:r>
              <a:rPr lang="tr-TR" b="1" u="sng" dirty="0" err="1" smtClean="0">
                <a:solidFill>
                  <a:schemeClr val="tx2">
                    <a:lumMod val="60000"/>
                    <a:lumOff val="40000"/>
                  </a:schemeClr>
                </a:solidFill>
                <a:latin typeface="Comic Sans MS" pitchFamily="66" charset="0"/>
              </a:rPr>
              <a:t>İnsaLARının</a:t>
            </a:r>
            <a:r>
              <a:rPr lang="tr-TR" b="1" u="sng" dirty="0" smtClean="0">
                <a:solidFill>
                  <a:schemeClr val="tx2">
                    <a:lumMod val="60000"/>
                    <a:lumOff val="40000"/>
                  </a:schemeClr>
                </a:solidFill>
                <a:latin typeface="Comic Sans MS" pitchFamily="66" charset="0"/>
              </a:rPr>
              <a:t> </a:t>
            </a:r>
            <a:r>
              <a:rPr lang="tr-TR" b="1" u="sng" dirty="0" err="1" smtClean="0">
                <a:solidFill>
                  <a:schemeClr val="tx2">
                    <a:lumMod val="60000"/>
                    <a:lumOff val="40000"/>
                  </a:schemeClr>
                </a:solidFill>
                <a:latin typeface="Comic Sans MS" pitchFamily="66" charset="0"/>
              </a:rPr>
              <a:t>Özellİklerİ</a:t>
            </a:r>
            <a:r>
              <a:rPr lang="tr-TR" b="1" u="sng" dirty="0" smtClean="0">
                <a:solidFill>
                  <a:schemeClr val="tx2">
                    <a:lumMod val="60000"/>
                    <a:lumOff val="40000"/>
                  </a:schemeClr>
                </a:solidFill>
                <a:latin typeface="Comic Sans MS" pitchFamily="66" charset="0"/>
              </a:rPr>
              <a:t>:</a:t>
            </a:r>
            <a:endParaRPr lang="tr-TR" dirty="0">
              <a:solidFill>
                <a:schemeClr val="tx2">
                  <a:lumMod val="60000"/>
                  <a:lumOff val="40000"/>
                </a:schemeClr>
              </a:solidFill>
              <a:latin typeface="Comic Sans MS" pitchFamily="66" charset="0"/>
            </a:endParaRPr>
          </a:p>
        </p:txBody>
      </p:sp>
      <p:sp>
        <p:nvSpPr>
          <p:cNvPr id="3" name="İçerik Yer Tutucusu 2"/>
          <p:cNvSpPr>
            <a:spLocks noGrp="1"/>
          </p:cNvSpPr>
          <p:nvPr>
            <p:ph sz="quarter" idx="13"/>
          </p:nvPr>
        </p:nvSpPr>
        <p:spPr/>
        <p:txBody>
          <a:bodyPr>
            <a:normAutofit fontScale="92500" lnSpcReduction="10000"/>
          </a:bodyPr>
          <a:lstStyle/>
          <a:p>
            <a:pPr lvl="0"/>
            <a:r>
              <a:rPr lang="tr-TR" dirty="0" smtClean="0">
                <a:latin typeface="Comic Sans MS" pitchFamily="66" charset="0"/>
              </a:rPr>
              <a:t>İyi </a:t>
            </a:r>
            <a:r>
              <a:rPr lang="tr-TR" dirty="0">
                <a:latin typeface="Comic Sans MS" pitchFamily="66" charset="0"/>
              </a:rPr>
              <a:t>bir gözlemcidirler.</a:t>
            </a:r>
          </a:p>
          <a:p>
            <a:pPr lvl="0"/>
            <a:r>
              <a:rPr lang="tr-TR" dirty="0">
                <a:latin typeface="Comic Sans MS" pitchFamily="66" charset="0"/>
              </a:rPr>
              <a:t>Şüphecidirler. Olup biteni olduğu gibi kabul etmezler.</a:t>
            </a:r>
          </a:p>
          <a:p>
            <a:pPr lvl="0"/>
            <a:r>
              <a:rPr lang="tr-TR" dirty="0">
                <a:latin typeface="Comic Sans MS" pitchFamily="66" charset="0"/>
              </a:rPr>
              <a:t>Eleştiricidirler ve eleştiriye açıktırlar.</a:t>
            </a:r>
          </a:p>
          <a:p>
            <a:pPr lvl="0"/>
            <a:r>
              <a:rPr lang="tr-TR" dirty="0">
                <a:latin typeface="Comic Sans MS" pitchFamily="66" charset="0"/>
              </a:rPr>
              <a:t>Meraklı, sorgulayıcı ve araştırmacıdırlar.</a:t>
            </a:r>
          </a:p>
          <a:p>
            <a:pPr lvl="0"/>
            <a:r>
              <a:rPr lang="tr-TR" dirty="0">
                <a:latin typeface="Comic Sans MS" pitchFamily="66" charset="0"/>
              </a:rPr>
              <a:t>Sabırlı ve kararlıdırlar. Bu nedenle çalışma­larını, sonuca ulaşıncaya kadar sürdürürler.</a:t>
            </a:r>
          </a:p>
          <a:p>
            <a:pPr lvl="0"/>
            <a:r>
              <a:rPr lang="tr-TR" dirty="0">
                <a:latin typeface="Comic Sans MS" pitchFamily="66" charset="0"/>
              </a:rPr>
              <a:t>Planlıdır</a:t>
            </a:r>
            <a:r>
              <a:rPr lang="tr-TR" dirty="0" smtClean="0">
                <a:latin typeface="Comic Sans MS" pitchFamily="66" charset="0"/>
              </a:rPr>
              <a:t>. Zamanı </a:t>
            </a:r>
            <a:r>
              <a:rPr lang="tr-TR" dirty="0">
                <a:latin typeface="Comic Sans MS" pitchFamily="66" charset="0"/>
              </a:rPr>
              <a:t>verimli kullanırlar.</a:t>
            </a:r>
          </a:p>
          <a:p>
            <a:pPr lvl="0"/>
            <a:r>
              <a:rPr lang="tr-TR" dirty="0">
                <a:latin typeface="Comic Sans MS" pitchFamily="66" charset="0"/>
              </a:rPr>
              <a:t>Tarafsız(gerçekçi) ve önyargısızdırlar.</a:t>
            </a:r>
          </a:p>
          <a:p>
            <a:pPr lvl="0"/>
            <a:r>
              <a:rPr lang="tr-TR" dirty="0">
                <a:latin typeface="Comic Sans MS" pitchFamily="66" charset="0"/>
              </a:rPr>
              <a:t>Geniş bir hayal ve yorumlama gücüne sahiptirler</a:t>
            </a:r>
            <a:r>
              <a:rPr lang="tr-TR" dirty="0" smtClean="0">
                <a:latin typeface="Comic Sans MS" pitchFamily="66" charset="0"/>
              </a:rPr>
              <a:t>. Düşünüp </a:t>
            </a:r>
            <a:r>
              <a:rPr lang="tr-TR" dirty="0">
                <a:latin typeface="Comic Sans MS" pitchFamily="66" charset="0"/>
              </a:rPr>
              <a:t>yeni fikirler üretirler.</a:t>
            </a:r>
          </a:p>
          <a:p>
            <a:pPr lvl="0"/>
            <a:r>
              <a:rPr lang="tr-TR" dirty="0">
                <a:latin typeface="Comic Sans MS" pitchFamily="66" charset="0"/>
              </a:rPr>
              <a:t>Gerçeklerden ödün vermeden savunurlar.</a:t>
            </a:r>
          </a:p>
          <a:p>
            <a:pPr lvl="0"/>
            <a:r>
              <a:rPr lang="tr-TR" dirty="0">
                <a:latin typeface="Comic Sans MS" pitchFamily="66" charset="0"/>
              </a:rPr>
              <a:t>Hata yapmaktan korkmazlar.</a:t>
            </a:r>
          </a:p>
          <a:p>
            <a:endParaRPr lang="tr-TR" dirty="0"/>
          </a:p>
        </p:txBody>
      </p:sp>
    </p:spTree>
    <p:extLst>
      <p:ext uri="{BB962C8B-B14F-4D97-AF65-F5344CB8AC3E}">
        <p14:creationId xmlns:p14="http://schemas.microsoft.com/office/powerpoint/2010/main" val="42066014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3">
                                            <p:txEl>
                                              <p:pRg st="0" end="0"/>
                                            </p:txEl>
                                          </p:spTgt>
                                        </p:tgtEl>
                                        <p:attrNameLst>
                                          <p:attrName>ppt_w</p:attrName>
                                        </p:attrNameLst>
                                      </p:cBhvr>
                                    </p:anim>
                                    <p:anim by="(#ppt_w*0.50)" calcmode="lin" valueType="num">
                                      <p:cBhvr>
                                        <p:cTn id="14" dur="500" decel="50000" autoRev="1" fill="hold">
                                          <p:stCondLst>
                                            <p:cond delay="0"/>
                                          </p:stCondLst>
                                        </p:cTn>
                                        <p:tgtEl>
                                          <p:spTgt spid="3">
                                            <p:txEl>
                                              <p:pRg st="0" end="0"/>
                                            </p:txEl>
                                          </p:spTgt>
                                        </p:tgtEl>
                                        <p:attrNameLst>
                                          <p:attrName>ppt_x</p:attrName>
                                        </p:attrNameLst>
                                      </p:cBhvr>
                                    </p:anim>
                                    <p:anim from="(-#ppt_h/2)" to="(#ppt_y)" calcmode="lin" valueType="num">
                                      <p:cBhvr>
                                        <p:cTn id="15" dur="1000" fill="hold">
                                          <p:stCondLst>
                                            <p:cond delay="0"/>
                                          </p:stCondLst>
                                        </p:cTn>
                                        <p:tgtEl>
                                          <p:spTgt spid="3">
                                            <p:txEl>
                                              <p:pRg st="0" end="0"/>
                                            </p:txEl>
                                          </p:spTgt>
                                        </p:tgtEl>
                                        <p:attrNameLst>
                                          <p:attrName>ppt_y</p:attrName>
                                        </p:attrNameLst>
                                      </p:cBhvr>
                                    </p:anim>
                                    <p:animRot by="21600000">
                                      <p:cBhvr>
                                        <p:cTn id="16" dur="1000" fill="hold">
                                          <p:stCondLst>
                                            <p:cond delay="0"/>
                                          </p:stCondLst>
                                        </p:cTn>
                                        <p:tgtEl>
                                          <p:spTgt spid="3">
                                            <p:txEl>
                                              <p:pRg st="0" end="0"/>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by="(-#ppt_w*2)" calcmode="lin" valueType="num">
                                      <p:cBhvr rctx="PPT">
                                        <p:cTn id="21" dur="500" autoRev="1" fill="hold">
                                          <p:stCondLst>
                                            <p:cond delay="0"/>
                                          </p:stCondLst>
                                        </p:cTn>
                                        <p:tgtEl>
                                          <p:spTgt spid="3">
                                            <p:txEl>
                                              <p:pRg st="1" end="1"/>
                                            </p:txEl>
                                          </p:spTgt>
                                        </p:tgtEl>
                                        <p:attrNameLst>
                                          <p:attrName>ppt_w</p:attrName>
                                        </p:attrNameLst>
                                      </p:cBhvr>
                                    </p:anim>
                                    <p:anim by="(#ppt_w*0.50)" calcmode="lin" valueType="num">
                                      <p:cBhvr>
                                        <p:cTn id="22" dur="500" decel="50000" autoRev="1" fill="hold">
                                          <p:stCondLst>
                                            <p:cond delay="0"/>
                                          </p:stCondLst>
                                        </p:cTn>
                                        <p:tgtEl>
                                          <p:spTgt spid="3">
                                            <p:txEl>
                                              <p:pRg st="1" end="1"/>
                                            </p:txEl>
                                          </p:spTgt>
                                        </p:tgtEl>
                                        <p:attrNameLst>
                                          <p:attrName>ppt_x</p:attrName>
                                        </p:attrNameLst>
                                      </p:cBhvr>
                                    </p:anim>
                                    <p:anim from="(-#ppt_h/2)" to="(#ppt_y)" calcmode="lin" valueType="num">
                                      <p:cBhvr>
                                        <p:cTn id="23" dur="1000" fill="hold">
                                          <p:stCondLst>
                                            <p:cond delay="0"/>
                                          </p:stCondLst>
                                        </p:cTn>
                                        <p:tgtEl>
                                          <p:spTgt spid="3">
                                            <p:txEl>
                                              <p:pRg st="1" end="1"/>
                                            </p:txEl>
                                          </p:spTgt>
                                        </p:tgtEl>
                                        <p:attrNameLst>
                                          <p:attrName>ppt_y</p:attrName>
                                        </p:attrNameLst>
                                      </p:cBhvr>
                                    </p:anim>
                                    <p:animRot by="21600000">
                                      <p:cBhvr>
                                        <p:cTn id="24" dur="1000" fill="hold">
                                          <p:stCondLst>
                                            <p:cond delay="0"/>
                                          </p:stCondLst>
                                        </p:cTn>
                                        <p:tgtEl>
                                          <p:spTgt spid="3">
                                            <p:txEl>
                                              <p:pRg st="1" end="1"/>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3">
                                            <p:txEl>
                                              <p:pRg st="2" end="2"/>
                                            </p:txEl>
                                          </p:spTgt>
                                        </p:tgtEl>
                                        <p:attrNameLst>
                                          <p:attrName>style.visibility</p:attrName>
                                        </p:attrNameLst>
                                      </p:cBhvr>
                                      <p:to>
                                        <p:strVal val="visible"/>
                                      </p:to>
                                    </p:set>
                                    <p:anim by="(-#ppt_w*2)" calcmode="lin" valueType="num">
                                      <p:cBhvr rctx="PPT">
                                        <p:cTn id="29" dur="500" autoRev="1" fill="hold">
                                          <p:stCondLst>
                                            <p:cond delay="0"/>
                                          </p:stCondLst>
                                        </p:cTn>
                                        <p:tgtEl>
                                          <p:spTgt spid="3">
                                            <p:txEl>
                                              <p:pRg st="2" end="2"/>
                                            </p:txEl>
                                          </p:spTgt>
                                        </p:tgtEl>
                                        <p:attrNameLst>
                                          <p:attrName>ppt_w</p:attrName>
                                        </p:attrNameLst>
                                      </p:cBhvr>
                                    </p:anim>
                                    <p:anim by="(#ppt_w*0.50)" calcmode="lin" valueType="num">
                                      <p:cBhvr>
                                        <p:cTn id="30" dur="500" decel="50000" autoRev="1" fill="hold">
                                          <p:stCondLst>
                                            <p:cond delay="0"/>
                                          </p:stCondLst>
                                        </p:cTn>
                                        <p:tgtEl>
                                          <p:spTgt spid="3">
                                            <p:txEl>
                                              <p:pRg st="2" end="2"/>
                                            </p:txEl>
                                          </p:spTgt>
                                        </p:tgtEl>
                                        <p:attrNameLst>
                                          <p:attrName>ppt_x</p:attrName>
                                        </p:attrNameLst>
                                      </p:cBhvr>
                                    </p:anim>
                                    <p:anim from="(-#ppt_h/2)" to="(#ppt_y)" calcmode="lin" valueType="num">
                                      <p:cBhvr>
                                        <p:cTn id="31" dur="1000" fill="hold">
                                          <p:stCondLst>
                                            <p:cond delay="0"/>
                                          </p:stCondLst>
                                        </p:cTn>
                                        <p:tgtEl>
                                          <p:spTgt spid="3">
                                            <p:txEl>
                                              <p:pRg st="2" end="2"/>
                                            </p:txEl>
                                          </p:spTgt>
                                        </p:tgtEl>
                                        <p:attrNameLst>
                                          <p:attrName>ppt_y</p:attrName>
                                        </p:attrNameLst>
                                      </p:cBhvr>
                                    </p:anim>
                                    <p:animRot by="21600000">
                                      <p:cBhvr>
                                        <p:cTn id="32" dur="1000" fill="hold">
                                          <p:stCondLst>
                                            <p:cond delay="0"/>
                                          </p:stCondLst>
                                        </p:cTn>
                                        <p:tgtEl>
                                          <p:spTgt spid="3">
                                            <p:txEl>
                                              <p:pRg st="2" end="2"/>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grpId="0" nodeType="clickEffect">
                                  <p:stCondLst>
                                    <p:cond delay="0"/>
                                  </p:stCondLst>
                                  <p:iterate type="lt">
                                    <p:tmPct val="10000"/>
                                  </p:iterate>
                                  <p:childTnLst>
                                    <p:set>
                                      <p:cBhvr>
                                        <p:cTn id="36" dur="1" fill="hold">
                                          <p:stCondLst>
                                            <p:cond delay="0"/>
                                          </p:stCondLst>
                                        </p:cTn>
                                        <p:tgtEl>
                                          <p:spTgt spid="3">
                                            <p:txEl>
                                              <p:pRg st="3" end="3"/>
                                            </p:txEl>
                                          </p:spTgt>
                                        </p:tgtEl>
                                        <p:attrNameLst>
                                          <p:attrName>style.visibility</p:attrName>
                                        </p:attrNameLst>
                                      </p:cBhvr>
                                      <p:to>
                                        <p:strVal val="visible"/>
                                      </p:to>
                                    </p:set>
                                    <p:anim by="(-#ppt_w*2)" calcmode="lin" valueType="num">
                                      <p:cBhvr rctx="PPT">
                                        <p:cTn id="37" dur="500" autoRev="1" fill="hold">
                                          <p:stCondLst>
                                            <p:cond delay="0"/>
                                          </p:stCondLst>
                                        </p:cTn>
                                        <p:tgtEl>
                                          <p:spTgt spid="3">
                                            <p:txEl>
                                              <p:pRg st="3" end="3"/>
                                            </p:txEl>
                                          </p:spTgt>
                                        </p:tgtEl>
                                        <p:attrNameLst>
                                          <p:attrName>ppt_w</p:attrName>
                                        </p:attrNameLst>
                                      </p:cBhvr>
                                    </p:anim>
                                    <p:anim by="(#ppt_w*0.50)" calcmode="lin" valueType="num">
                                      <p:cBhvr>
                                        <p:cTn id="38" dur="500" decel="50000" autoRev="1" fill="hold">
                                          <p:stCondLst>
                                            <p:cond delay="0"/>
                                          </p:stCondLst>
                                        </p:cTn>
                                        <p:tgtEl>
                                          <p:spTgt spid="3">
                                            <p:txEl>
                                              <p:pRg st="3" end="3"/>
                                            </p:txEl>
                                          </p:spTgt>
                                        </p:tgtEl>
                                        <p:attrNameLst>
                                          <p:attrName>ppt_x</p:attrName>
                                        </p:attrNameLst>
                                      </p:cBhvr>
                                    </p:anim>
                                    <p:anim from="(-#ppt_h/2)" to="(#ppt_y)" calcmode="lin" valueType="num">
                                      <p:cBhvr>
                                        <p:cTn id="39" dur="1000" fill="hold">
                                          <p:stCondLst>
                                            <p:cond delay="0"/>
                                          </p:stCondLst>
                                        </p:cTn>
                                        <p:tgtEl>
                                          <p:spTgt spid="3">
                                            <p:txEl>
                                              <p:pRg st="3" end="3"/>
                                            </p:txEl>
                                          </p:spTgt>
                                        </p:tgtEl>
                                        <p:attrNameLst>
                                          <p:attrName>ppt_y</p:attrName>
                                        </p:attrNameLst>
                                      </p:cBhvr>
                                    </p:anim>
                                    <p:animRot by="21600000">
                                      <p:cBhvr>
                                        <p:cTn id="40" dur="1000" fill="hold">
                                          <p:stCondLst>
                                            <p:cond delay="0"/>
                                          </p:stCondLst>
                                        </p:cTn>
                                        <p:tgtEl>
                                          <p:spTgt spid="3">
                                            <p:txEl>
                                              <p:pRg st="3" end="3"/>
                                            </p:txEl>
                                          </p:spTgt>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56" presetClass="entr" presetSubtype="0" fill="hold" grpId="0" nodeType="clickEffect">
                                  <p:stCondLst>
                                    <p:cond delay="0"/>
                                  </p:stCondLst>
                                  <p:iterate type="lt">
                                    <p:tmPct val="10000"/>
                                  </p:iterate>
                                  <p:childTnLst>
                                    <p:set>
                                      <p:cBhvr>
                                        <p:cTn id="44" dur="1" fill="hold">
                                          <p:stCondLst>
                                            <p:cond delay="0"/>
                                          </p:stCondLst>
                                        </p:cTn>
                                        <p:tgtEl>
                                          <p:spTgt spid="3">
                                            <p:txEl>
                                              <p:pRg st="4" end="4"/>
                                            </p:txEl>
                                          </p:spTgt>
                                        </p:tgtEl>
                                        <p:attrNameLst>
                                          <p:attrName>style.visibility</p:attrName>
                                        </p:attrNameLst>
                                      </p:cBhvr>
                                      <p:to>
                                        <p:strVal val="visible"/>
                                      </p:to>
                                    </p:set>
                                    <p:anim by="(-#ppt_w*2)" calcmode="lin" valueType="num">
                                      <p:cBhvr rctx="PPT">
                                        <p:cTn id="45" dur="500" autoRev="1" fill="hold">
                                          <p:stCondLst>
                                            <p:cond delay="0"/>
                                          </p:stCondLst>
                                        </p:cTn>
                                        <p:tgtEl>
                                          <p:spTgt spid="3">
                                            <p:txEl>
                                              <p:pRg st="4" end="4"/>
                                            </p:txEl>
                                          </p:spTgt>
                                        </p:tgtEl>
                                        <p:attrNameLst>
                                          <p:attrName>ppt_w</p:attrName>
                                        </p:attrNameLst>
                                      </p:cBhvr>
                                    </p:anim>
                                    <p:anim by="(#ppt_w*0.50)" calcmode="lin" valueType="num">
                                      <p:cBhvr>
                                        <p:cTn id="46" dur="500" decel="50000" autoRev="1" fill="hold">
                                          <p:stCondLst>
                                            <p:cond delay="0"/>
                                          </p:stCondLst>
                                        </p:cTn>
                                        <p:tgtEl>
                                          <p:spTgt spid="3">
                                            <p:txEl>
                                              <p:pRg st="4" end="4"/>
                                            </p:txEl>
                                          </p:spTgt>
                                        </p:tgtEl>
                                        <p:attrNameLst>
                                          <p:attrName>ppt_x</p:attrName>
                                        </p:attrNameLst>
                                      </p:cBhvr>
                                    </p:anim>
                                    <p:anim from="(-#ppt_h/2)" to="(#ppt_y)" calcmode="lin" valueType="num">
                                      <p:cBhvr>
                                        <p:cTn id="47" dur="1000" fill="hold">
                                          <p:stCondLst>
                                            <p:cond delay="0"/>
                                          </p:stCondLst>
                                        </p:cTn>
                                        <p:tgtEl>
                                          <p:spTgt spid="3">
                                            <p:txEl>
                                              <p:pRg st="4" end="4"/>
                                            </p:txEl>
                                          </p:spTgt>
                                        </p:tgtEl>
                                        <p:attrNameLst>
                                          <p:attrName>ppt_y</p:attrName>
                                        </p:attrNameLst>
                                      </p:cBhvr>
                                    </p:anim>
                                    <p:animRot by="21600000">
                                      <p:cBhvr>
                                        <p:cTn id="48" dur="1000" fill="hold">
                                          <p:stCondLst>
                                            <p:cond delay="0"/>
                                          </p:stCondLst>
                                        </p:cTn>
                                        <p:tgtEl>
                                          <p:spTgt spid="3">
                                            <p:txEl>
                                              <p:pRg st="4" end="4"/>
                                            </p:txEl>
                                          </p:spTgt>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56" presetClass="entr" presetSubtype="0" fill="hold" grpId="0" nodeType="clickEffect">
                                  <p:stCondLst>
                                    <p:cond delay="0"/>
                                  </p:stCondLst>
                                  <p:iterate type="lt">
                                    <p:tmPct val="10000"/>
                                  </p:iterate>
                                  <p:childTnLst>
                                    <p:set>
                                      <p:cBhvr>
                                        <p:cTn id="52" dur="1" fill="hold">
                                          <p:stCondLst>
                                            <p:cond delay="0"/>
                                          </p:stCondLst>
                                        </p:cTn>
                                        <p:tgtEl>
                                          <p:spTgt spid="3">
                                            <p:txEl>
                                              <p:pRg st="5" end="5"/>
                                            </p:txEl>
                                          </p:spTgt>
                                        </p:tgtEl>
                                        <p:attrNameLst>
                                          <p:attrName>style.visibility</p:attrName>
                                        </p:attrNameLst>
                                      </p:cBhvr>
                                      <p:to>
                                        <p:strVal val="visible"/>
                                      </p:to>
                                    </p:set>
                                    <p:anim by="(-#ppt_w*2)" calcmode="lin" valueType="num">
                                      <p:cBhvr rctx="PPT">
                                        <p:cTn id="53" dur="500" autoRev="1" fill="hold">
                                          <p:stCondLst>
                                            <p:cond delay="0"/>
                                          </p:stCondLst>
                                        </p:cTn>
                                        <p:tgtEl>
                                          <p:spTgt spid="3">
                                            <p:txEl>
                                              <p:pRg st="5" end="5"/>
                                            </p:txEl>
                                          </p:spTgt>
                                        </p:tgtEl>
                                        <p:attrNameLst>
                                          <p:attrName>ppt_w</p:attrName>
                                        </p:attrNameLst>
                                      </p:cBhvr>
                                    </p:anim>
                                    <p:anim by="(#ppt_w*0.50)" calcmode="lin" valueType="num">
                                      <p:cBhvr>
                                        <p:cTn id="54" dur="500" decel="50000" autoRev="1" fill="hold">
                                          <p:stCondLst>
                                            <p:cond delay="0"/>
                                          </p:stCondLst>
                                        </p:cTn>
                                        <p:tgtEl>
                                          <p:spTgt spid="3">
                                            <p:txEl>
                                              <p:pRg st="5" end="5"/>
                                            </p:txEl>
                                          </p:spTgt>
                                        </p:tgtEl>
                                        <p:attrNameLst>
                                          <p:attrName>ppt_x</p:attrName>
                                        </p:attrNameLst>
                                      </p:cBhvr>
                                    </p:anim>
                                    <p:anim from="(-#ppt_h/2)" to="(#ppt_y)" calcmode="lin" valueType="num">
                                      <p:cBhvr>
                                        <p:cTn id="55" dur="1000" fill="hold">
                                          <p:stCondLst>
                                            <p:cond delay="0"/>
                                          </p:stCondLst>
                                        </p:cTn>
                                        <p:tgtEl>
                                          <p:spTgt spid="3">
                                            <p:txEl>
                                              <p:pRg st="5" end="5"/>
                                            </p:txEl>
                                          </p:spTgt>
                                        </p:tgtEl>
                                        <p:attrNameLst>
                                          <p:attrName>ppt_y</p:attrName>
                                        </p:attrNameLst>
                                      </p:cBhvr>
                                    </p:anim>
                                    <p:animRot by="21600000">
                                      <p:cBhvr>
                                        <p:cTn id="56" dur="1000" fill="hold">
                                          <p:stCondLst>
                                            <p:cond delay="0"/>
                                          </p:stCondLst>
                                        </p:cTn>
                                        <p:tgtEl>
                                          <p:spTgt spid="3">
                                            <p:txEl>
                                              <p:pRg st="5" end="5"/>
                                            </p:txEl>
                                          </p:spTgt>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56" presetClass="entr" presetSubtype="0" fill="hold" grpId="0" nodeType="clickEffect">
                                  <p:stCondLst>
                                    <p:cond delay="0"/>
                                  </p:stCondLst>
                                  <p:iterate type="lt">
                                    <p:tmPct val="10000"/>
                                  </p:iterate>
                                  <p:childTnLst>
                                    <p:set>
                                      <p:cBhvr>
                                        <p:cTn id="60" dur="1" fill="hold">
                                          <p:stCondLst>
                                            <p:cond delay="0"/>
                                          </p:stCondLst>
                                        </p:cTn>
                                        <p:tgtEl>
                                          <p:spTgt spid="3">
                                            <p:txEl>
                                              <p:pRg st="6" end="6"/>
                                            </p:txEl>
                                          </p:spTgt>
                                        </p:tgtEl>
                                        <p:attrNameLst>
                                          <p:attrName>style.visibility</p:attrName>
                                        </p:attrNameLst>
                                      </p:cBhvr>
                                      <p:to>
                                        <p:strVal val="visible"/>
                                      </p:to>
                                    </p:set>
                                    <p:anim by="(-#ppt_w*2)" calcmode="lin" valueType="num">
                                      <p:cBhvr rctx="PPT">
                                        <p:cTn id="61" dur="500" autoRev="1" fill="hold">
                                          <p:stCondLst>
                                            <p:cond delay="0"/>
                                          </p:stCondLst>
                                        </p:cTn>
                                        <p:tgtEl>
                                          <p:spTgt spid="3">
                                            <p:txEl>
                                              <p:pRg st="6" end="6"/>
                                            </p:txEl>
                                          </p:spTgt>
                                        </p:tgtEl>
                                        <p:attrNameLst>
                                          <p:attrName>ppt_w</p:attrName>
                                        </p:attrNameLst>
                                      </p:cBhvr>
                                    </p:anim>
                                    <p:anim by="(#ppt_w*0.50)" calcmode="lin" valueType="num">
                                      <p:cBhvr>
                                        <p:cTn id="62" dur="500" decel="50000" autoRev="1" fill="hold">
                                          <p:stCondLst>
                                            <p:cond delay="0"/>
                                          </p:stCondLst>
                                        </p:cTn>
                                        <p:tgtEl>
                                          <p:spTgt spid="3">
                                            <p:txEl>
                                              <p:pRg st="6" end="6"/>
                                            </p:txEl>
                                          </p:spTgt>
                                        </p:tgtEl>
                                        <p:attrNameLst>
                                          <p:attrName>ppt_x</p:attrName>
                                        </p:attrNameLst>
                                      </p:cBhvr>
                                    </p:anim>
                                    <p:anim from="(-#ppt_h/2)" to="(#ppt_y)" calcmode="lin" valueType="num">
                                      <p:cBhvr>
                                        <p:cTn id="63" dur="1000" fill="hold">
                                          <p:stCondLst>
                                            <p:cond delay="0"/>
                                          </p:stCondLst>
                                        </p:cTn>
                                        <p:tgtEl>
                                          <p:spTgt spid="3">
                                            <p:txEl>
                                              <p:pRg st="6" end="6"/>
                                            </p:txEl>
                                          </p:spTgt>
                                        </p:tgtEl>
                                        <p:attrNameLst>
                                          <p:attrName>ppt_y</p:attrName>
                                        </p:attrNameLst>
                                      </p:cBhvr>
                                    </p:anim>
                                    <p:animRot by="21600000">
                                      <p:cBhvr>
                                        <p:cTn id="64" dur="1000" fill="hold">
                                          <p:stCondLst>
                                            <p:cond delay="0"/>
                                          </p:stCondLst>
                                        </p:cTn>
                                        <p:tgtEl>
                                          <p:spTgt spid="3">
                                            <p:txEl>
                                              <p:pRg st="6" end="6"/>
                                            </p:txEl>
                                          </p:spTgt>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56" presetClass="entr" presetSubtype="0" fill="hold" grpId="0" nodeType="clickEffect">
                                  <p:stCondLst>
                                    <p:cond delay="0"/>
                                  </p:stCondLst>
                                  <p:iterate type="lt">
                                    <p:tmPct val="10000"/>
                                  </p:iterate>
                                  <p:childTnLst>
                                    <p:set>
                                      <p:cBhvr>
                                        <p:cTn id="68" dur="1" fill="hold">
                                          <p:stCondLst>
                                            <p:cond delay="0"/>
                                          </p:stCondLst>
                                        </p:cTn>
                                        <p:tgtEl>
                                          <p:spTgt spid="3">
                                            <p:txEl>
                                              <p:pRg st="7" end="7"/>
                                            </p:txEl>
                                          </p:spTgt>
                                        </p:tgtEl>
                                        <p:attrNameLst>
                                          <p:attrName>style.visibility</p:attrName>
                                        </p:attrNameLst>
                                      </p:cBhvr>
                                      <p:to>
                                        <p:strVal val="visible"/>
                                      </p:to>
                                    </p:set>
                                    <p:anim by="(-#ppt_w*2)" calcmode="lin" valueType="num">
                                      <p:cBhvr rctx="PPT">
                                        <p:cTn id="69" dur="500" autoRev="1" fill="hold">
                                          <p:stCondLst>
                                            <p:cond delay="0"/>
                                          </p:stCondLst>
                                        </p:cTn>
                                        <p:tgtEl>
                                          <p:spTgt spid="3">
                                            <p:txEl>
                                              <p:pRg st="7" end="7"/>
                                            </p:txEl>
                                          </p:spTgt>
                                        </p:tgtEl>
                                        <p:attrNameLst>
                                          <p:attrName>ppt_w</p:attrName>
                                        </p:attrNameLst>
                                      </p:cBhvr>
                                    </p:anim>
                                    <p:anim by="(#ppt_w*0.50)" calcmode="lin" valueType="num">
                                      <p:cBhvr>
                                        <p:cTn id="70" dur="500" decel="50000" autoRev="1" fill="hold">
                                          <p:stCondLst>
                                            <p:cond delay="0"/>
                                          </p:stCondLst>
                                        </p:cTn>
                                        <p:tgtEl>
                                          <p:spTgt spid="3">
                                            <p:txEl>
                                              <p:pRg st="7" end="7"/>
                                            </p:txEl>
                                          </p:spTgt>
                                        </p:tgtEl>
                                        <p:attrNameLst>
                                          <p:attrName>ppt_x</p:attrName>
                                        </p:attrNameLst>
                                      </p:cBhvr>
                                    </p:anim>
                                    <p:anim from="(-#ppt_h/2)" to="(#ppt_y)" calcmode="lin" valueType="num">
                                      <p:cBhvr>
                                        <p:cTn id="71" dur="1000" fill="hold">
                                          <p:stCondLst>
                                            <p:cond delay="0"/>
                                          </p:stCondLst>
                                        </p:cTn>
                                        <p:tgtEl>
                                          <p:spTgt spid="3">
                                            <p:txEl>
                                              <p:pRg st="7" end="7"/>
                                            </p:txEl>
                                          </p:spTgt>
                                        </p:tgtEl>
                                        <p:attrNameLst>
                                          <p:attrName>ppt_y</p:attrName>
                                        </p:attrNameLst>
                                      </p:cBhvr>
                                    </p:anim>
                                    <p:animRot by="21600000">
                                      <p:cBhvr>
                                        <p:cTn id="72" dur="1000" fill="hold">
                                          <p:stCondLst>
                                            <p:cond delay="0"/>
                                          </p:stCondLst>
                                        </p:cTn>
                                        <p:tgtEl>
                                          <p:spTgt spid="3">
                                            <p:txEl>
                                              <p:pRg st="7" end="7"/>
                                            </p:txEl>
                                          </p:spTgt>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56" presetClass="entr" presetSubtype="0" fill="hold" grpId="0" nodeType="clickEffect">
                                  <p:stCondLst>
                                    <p:cond delay="0"/>
                                  </p:stCondLst>
                                  <p:iterate type="lt">
                                    <p:tmPct val="10000"/>
                                  </p:iterate>
                                  <p:childTnLst>
                                    <p:set>
                                      <p:cBhvr>
                                        <p:cTn id="76" dur="1" fill="hold">
                                          <p:stCondLst>
                                            <p:cond delay="0"/>
                                          </p:stCondLst>
                                        </p:cTn>
                                        <p:tgtEl>
                                          <p:spTgt spid="3">
                                            <p:txEl>
                                              <p:pRg st="8" end="8"/>
                                            </p:txEl>
                                          </p:spTgt>
                                        </p:tgtEl>
                                        <p:attrNameLst>
                                          <p:attrName>style.visibility</p:attrName>
                                        </p:attrNameLst>
                                      </p:cBhvr>
                                      <p:to>
                                        <p:strVal val="visible"/>
                                      </p:to>
                                    </p:set>
                                    <p:anim by="(-#ppt_w*2)" calcmode="lin" valueType="num">
                                      <p:cBhvr rctx="PPT">
                                        <p:cTn id="77" dur="500" autoRev="1" fill="hold">
                                          <p:stCondLst>
                                            <p:cond delay="0"/>
                                          </p:stCondLst>
                                        </p:cTn>
                                        <p:tgtEl>
                                          <p:spTgt spid="3">
                                            <p:txEl>
                                              <p:pRg st="8" end="8"/>
                                            </p:txEl>
                                          </p:spTgt>
                                        </p:tgtEl>
                                        <p:attrNameLst>
                                          <p:attrName>ppt_w</p:attrName>
                                        </p:attrNameLst>
                                      </p:cBhvr>
                                    </p:anim>
                                    <p:anim by="(#ppt_w*0.50)" calcmode="lin" valueType="num">
                                      <p:cBhvr>
                                        <p:cTn id="78" dur="500" decel="50000" autoRev="1" fill="hold">
                                          <p:stCondLst>
                                            <p:cond delay="0"/>
                                          </p:stCondLst>
                                        </p:cTn>
                                        <p:tgtEl>
                                          <p:spTgt spid="3">
                                            <p:txEl>
                                              <p:pRg st="8" end="8"/>
                                            </p:txEl>
                                          </p:spTgt>
                                        </p:tgtEl>
                                        <p:attrNameLst>
                                          <p:attrName>ppt_x</p:attrName>
                                        </p:attrNameLst>
                                      </p:cBhvr>
                                    </p:anim>
                                    <p:anim from="(-#ppt_h/2)" to="(#ppt_y)" calcmode="lin" valueType="num">
                                      <p:cBhvr>
                                        <p:cTn id="79" dur="1000" fill="hold">
                                          <p:stCondLst>
                                            <p:cond delay="0"/>
                                          </p:stCondLst>
                                        </p:cTn>
                                        <p:tgtEl>
                                          <p:spTgt spid="3">
                                            <p:txEl>
                                              <p:pRg st="8" end="8"/>
                                            </p:txEl>
                                          </p:spTgt>
                                        </p:tgtEl>
                                        <p:attrNameLst>
                                          <p:attrName>ppt_y</p:attrName>
                                        </p:attrNameLst>
                                      </p:cBhvr>
                                    </p:anim>
                                    <p:animRot by="21600000">
                                      <p:cBhvr>
                                        <p:cTn id="80" dur="1000" fill="hold">
                                          <p:stCondLst>
                                            <p:cond delay="0"/>
                                          </p:stCondLst>
                                        </p:cTn>
                                        <p:tgtEl>
                                          <p:spTgt spid="3">
                                            <p:txEl>
                                              <p:pRg st="8" end="8"/>
                                            </p:txEl>
                                          </p:spTgt>
                                        </p:tgtEl>
                                        <p:attrNameLst>
                                          <p:attrName>r</p:attrName>
                                        </p:attrNameLst>
                                      </p:cBhvr>
                                    </p:animRot>
                                  </p:childTnLst>
                                </p:cTn>
                              </p:par>
                            </p:childTnLst>
                          </p:cTn>
                        </p:par>
                      </p:childTnLst>
                    </p:cTn>
                  </p:par>
                  <p:par>
                    <p:cTn id="81" fill="hold">
                      <p:stCondLst>
                        <p:cond delay="indefinite"/>
                      </p:stCondLst>
                      <p:childTnLst>
                        <p:par>
                          <p:cTn id="82" fill="hold">
                            <p:stCondLst>
                              <p:cond delay="0"/>
                            </p:stCondLst>
                            <p:childTnLst>
                              <p:par>
                                <p:cTn id="83" presetID="56" presetClass="entr" presetSubtype="0" fill="hold" grpId="0" nodeType="clickEffect">
                                  <p:stCondLst>
                                    <p:cond delay="0"/>
                                  </p:stCondLst>
                                  <p:iterate type="lt">
                                    <p:tmPct val="10000"/>
                                  </p:iterate>
                                  <p:childTnLst>
                                    <p:set>
                                      <p:cBhvr>
                                        <p:cTn id="84" dur="1" fill="hold">
                                          <p:stCondLst>
                                            <p:cond delay="0"/>
                                          </p:stCondLst>
                                        </p:cTn>
                                        <p:tgtEl>
                                          <p:spTgt spid="3">
                                            <p:txEl>
                                              <p:pRg st="9" end="9"/>
                                            </p:txEl>
                                          </p:spTgt>
                                        </p:tgtEl>
                                        <p:attrNameLst>
                                          <p:attrName>style.visibility</p:attrName>
                                        </p:attrNameLst>
                                      </p:cBhvr>
                                      <p:to>
                                        <p:strVal val="visible"/>
                                      </p:to>
                                    </p:set>
                                    <p:anim by="(-#ppt_w*2)" calcmode="lin" valueType="num">
                                      <p:cBhvr rctx="PPT">
                                        <p:cTn id="85" dur="500" autoRev="1" fill="hold">
                                          <p:stCondLst>
                                            <p:cond delay="0"/>
                                          </p:stCondLst>
                                        </p:cTn>
                                        <p:tgtEl>
                                          <p:spTgt spid="3">
                                            <p:txEl>
                                              <p:pRg st="9" end="9"/>
                                            </p:txEl>
                                          </p:spTgt>
                                        </p:tgtEl>
                                        <p:attrNameLst>
                                          <p:attrName>ppt_w</p:attrName>
                                        </p:attrNameLst>
                                      </p:cBhvr>
                                    </p:anim>
                                    <p:anim by="(#ppt_w*0.50)" calcmode="lin" valueType="num">
                                      <p:cBhvr>
                                        <p:cTn id="86" dur="500" decel="50000" autoRev="1" fill="hold">
                                          <p:stCondLst>
                                            <p:cond delay="0"/>
                                          </p:stCondLst>
                                        </p:cTn>
                                        <p:tgtEl>
                                          <p:spTgt spid="3">
                                            <p:txEl>
                                              <p:pRg st="9" end="9"/>
                                            </p:txEl>
                                          </p:spTgt>
                                        </p:tgtEl>
                                        <p:attrNameLst>
                                          <p:attrName>ppt_x</p:attrName>
                                        </p:attrNameLst>
                                      </p:cBhvr>
                                    </p:anim>
                                    <p:anim from="(-#ppt_h/2)" to="(#ppt_y)" calcmode="lin" valueType="num">
                                      <p:cBhvr>
                                        <p:cTn id="87" dur="1000" fill="hold">
                                          <p:stCondLst>
                                            <p:cond delay="0"/>
                                          </p:stCondLst>
                                        </p:cTn>
                                        <p:tgtEl>
                                          <p:spTgt spid="3">
                                            <p:txEl>
                                              <p:pRg st="9" end="9"/>
                                            </p:txEl>
                                          </p:spTgt>
                                        </p:tgtEl>
                                        <p:attrNameLst>
                                          <p:attrName>ppt_y</p:attrName>
                                        </p:attrNameLst>
                                      </p:cBhvr>
                                    </p:anim>
                                    <p:animRot by="21600000">
                                      <p:cBhvr>
                                        <p:cTn id="88" dur="1000" fill="hold">
                                          <p:stCondLst>
                                            <p:cond delay="0"/>
                                          </p:stCondLst>
                                        </p:cTn>
                                        <p:tgtEl>
                                          <p:spTgt spid="3">
                                            <p:txEl>
                                              <p:pRg st="9" end="9"/>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0"/>
            <a:ext cx="8280920" cy="1556792"/>
          </a:xfrm>
        </p:spPr>
        <p:txBody>
          <a:bodyPr/>
          <a:lstStyle/>
          <a:p>
            <a:pPr algn="ctr"/>
            <a:r>
              <a:rPr lang="tr-TR" b="1" u="sng" dirty="0" err="1" smtClean="0">
                <a:solidFill>
                  <a:schemeClr val="accent2">
                    <a:lumMod val="40000"/>
                    <a:lumOff val="60000"/>
                  </a:schemeClr>
                </a:solidFill>
                <a:latin typeface="Comic Sans MS" pitchFamily="66" charset="0"/>
              </a:rPr>
              <a:t>Bİlİm</a:t>
            </a:r>
            <a:r>
              <a:rPr lang="tr-TR" b="1" u="sng" dirty="0" smtClean="0">
                <a:solidFill>
                  <a:schemeClr val="accent2">
                    <a:lumMod val="40000"/>
                    <a:lumOff val="60000"/>
                  </a:schemeClr>
                </a:solidFill>
                <a:latin typeface="Comic Sans MS" pitchFamily="66" charset="0"/>
              </a:rPr>
              <a:t> </a:t>
            </a:r>
            <a:r>
              <a:rPr lang="tr-TR" b="1" u="sng" dirty="0">
                <a:solidFill>
                  <a:schemeClr val="accent2">
                    <a:lumMod val="40000"/>
                    <a:lumOff val="60000"/>
                  </a:schemeClr>
                </a:solidFill>
                <a:latin typeface="Comic Sans MS" pitchFamily="66" charset="0"/>
              </a:rPr>
              <a:t>İ</a:t>
            </a:r>
            <a:r>
              <a:rPr lang="tr-TR" b="1" u="sng" dirty="0" smtClean="0">
                <a:solidFill>
                  <a:schemeClr val="accent2">
                    <a:lumMod val="40000"/>
                    <a:lumOff val="60000"/>
                  </a:schemeClr>
                </a:solidFill>
                <a:latin typeface="Comic Sans MS" pitchFamily="66" charset="0"/>
              </a:rPr>
              <a:t>nsanı </a:t>
            </a:r>
            <a:r>
              <a:rPr lang="tr-TR" b="1" u="sng" dirty="0" err="1" smtClean="0">
                <a:solidFill>
                  <a:schemeClr val="accent2">
                    <a:lumMod val="40000"/>
                    <a:lumOff val="60000"/>
                  </a:schemeClr>
                </a:solidFill>
                <a:latin typeface="Comic Sans MS" pitchFamily="66" charset="0"/>
              </a:rPr>
              <a:t>bİlİmsel</a:t>
            </a:r>
            <a:r>
              <a:rPr lang="tr-TR" b="1" u="sng" dirty="0" smtClean="0">
                <a:solidFill>
                  <a:schemeClr val="accent2">
                    <a:lumMod val="40000"/>
                    <a:lumOff val="60000"/>
                  </a:schemeClr>
                </a:solidFill>
                <a:latin typeface="Comic Sans MS" pitchFamily="66" charset="0"/>
              </a:rPr>
              <a:t> </a:t>
            </a:r>
            <a:r>
              <a:rPr lang="tr-TR" b="1" u="sng" dirty="0" err="1" smtClean="0">
                <a:solidFill>
                  <a:schemeClr val="accent2">
                    <a:lumMod val="40000"/>
                    <a:lumOff val="60000"/>
                  </a:schemeClr>
                </a:solidFill>
                <a:latin typeface="Comic Sans MS" pitchFamily="66" charset="0"/>
              </a:rPr>
              <a:t>bİr</a:t>
            </a:r>
            <a:r>
              <a:rPr lang="tr-TR" b="1" u="sng" dirty="0" smtClean="0">
                <a:solidFill>
                  <a:schemeClr val="accent2">
                    <a:lumMod val="40000"/>
                    <a:lumOff val="60000"/>
                  </a:schemeClr>
                </a:solidFill>
                <a:latin typeface="Comic Sans MS" pitchFamily="66" charset="0"/>
              </a:rPr>
              <a:t> </a:t>
            </a:r>
            <a:r>
              <a:rPr lang="tr-TR" b="1" u="sng" dirty="0">
                <a:solidFill>
                  <a:schemeClr val="accent2">
                    <a:lumMod val="40000"/>
                    <a:lumOff val="60000"/>
                  </a:schemeClr>
                </a:solidFill>
                <a:latin typeface="Comic Sans MS" pitchFamily="66" charset="0"/>
              </a:rPr>
              <a:t>çalışma yaparken şu basamakları </a:t>
            </a:r>
            <a:r>
              <a:rPr lang="tr-TR" b="1" u="sng" dirty="0" smtClean="0">
                <a:solidFill>
                  <a:schemeClr val="accent2">
                    <a:lumMod val="40000"/>
                    <a:lumOff val="60000"/>
                  </a:schemeClr>
                </a:solidFill>
                <a:latin typeface="Comic Sans MS" pitchFamily="66" charset="0"/>
              </a:rPr>
              <a:t>İzler</a:t>
            </a:r>
            <a:endParaRPr lang="tr-TR" dirty="0">
              <a:solidFill>
                <a:schemeClr val="accent2">
                  <a:lumMod val="40000"/>
                  <a:lumOff val="60000"/>
                </a:schemeClr>
              </a:solidFill>
            </a:endParaRPr>
          </a:p>
        </p:txBody>
      </p:sp>
      <p:sp>
        <p:nvSpPr>
          <p:cNvPr id="3" name="İçerik Yer Tutucusu 2"/>
          <p:cNvSpPr>
            <a:spLocks noGrp="1"/>
          </p:cNvSpPr>
          <p:nvPr>
            <p:ph sz="quarter" idx="13"/>
          </p:nvPr>
        </p:nvSpPr>
        <p:spPr>
          <a:xfrm>
            <a:off x="611560" y="1844824"/>
            <a:ext cx="7924800" cy="4114800"/>
          </a:xfrm>
        </p:spPr>
        <p:txBody>
          <a:bodyPr/>
          <a:lstStyle/>
          <a:p>
            <a:pPr lvl="1"/>
            <a:r>
              <a:rPr lang="tr-TR" sz="1800" dirty="0">
                <a:latin typeface="Comic Sans MS" pitchFamily="66" charset="0"/>
              </a:rPr>
              <a:t>Merak ettiği araştırmanın başlangıcında problemi belirler.</a:t>
            </a:r>
            <a:endParaRPr lang="tr-TR" sz="2400" dirty="0">
              <a:latin typeface="Comic Sans MS" pitchFamily="66" charset="0"/>
            </a:endParaRPr>
          </a:p>
          <a:p>
            <a:pPr lvl="1"/>
            <a:r>
              <a:rPr lang="tr-TR" sz="1800" dirty="0">
                <a:latin typeface="Comic Sans MS" pitchFamily="66" charset="0"/>
              </a:rPr>
              <a:t>Problemle ilgili olayları izler, gözlem yapar.</a:t>
            </a:r>
            <a:endParaRPr lang="tr-TR" sz="2400" dirty="0">
              <a:latin typeface="Comic Sans MS" pitchFamily="66" charset="0"/>
            </a:endParaRPr>
          </a:p>
          <a:p>
            <a:pPr lvl="1"/>
            <a:r>
              <a:rPr lang="tr-TR" sz="1800" dirty="0">
                <a:latin typeface="Comic Sans MS" pitchFamily="66" charset="0"/>
              </a:rPr>
              <a:t>Problemle ilgili deneyler yaparak küçük sonuçlar çıkarır, tahminlerde bulunur.</a:t>
            </a:r>
            <a:endParaRPr lang="tr-TR" sz="2400" dirty="0">
              <a:latin typeface="Comic Sans MS" pitchFamily="66" charset="0"/>
            </a:endParaRPr>
          </a:p>
          <a:p>
            <a:pPr lvl="1"/>
            <a:r>
              <a:rPr lang="tr-TR" sz="1800" dirty="0">
                <a:latin typeface="Comic Sans MS" pitchFamily="66" charset="0"/>
              </a:rPr>
              <a:t>Bulunduğu sonuçlarla ilgili genelleme yapar, ilkeler bulur.</a:t>
            </a:r>
            <a:endParaRPr lang="tr-TR" sz="2400" dirty="0">
              <a:latin typeface="Comic Sans MS" pitchFamily="66" charset="0"/>
            </a:endParaRPr>
          </a:p>
          <a:p>
            <a:pPr lvl="1"/>
            <a:r>
              <a:rPr lang="tr-TR" sz="1800" dirty="0">
                <a:latin typeface="Comic Sans MS" pitchFamily="66" charset="0"/>
              </a:rPr>
              <a:t>Bulunan ilkeleri yeni deneylere uygulayıp doğruluğunu </a:t>
            </a:r>
            <a:r>
              <a:rPr lang="tr-TR" sz="1800" dirty="0" err="1">
                <a:latin typeface="Comic Sans MS" pitchFamily="66" charset="0"/>
              </a:rPr>
              <a:t>kanıtlar.Eğer</a:t>
            </a:r>
            <a:r>
              <a:rPr lang="tr-TR" sz="1800" dirty="0">
                <a:latin typeface="Comic Sans MS" pitchFamily="66" charset="0"/>
              </a:rPr>
              <a:t> kesin sonuçlara ulaşırsa bu tüm dünyada kabul edilir, kanunlaşır</a:t>
            </a:r>
            <a:r>
              <a:rPr lang="tr-TR" sz="1800" dirty="0" smtClean="0">
                <a:latin typeface="Comic Sans MS" pitchFamily="66" charset="0"/>
              </a:rPr>
              <a:t>.</a:t>
            </a:r>
            <a:endParaRPr lang="tr-TR" sz="2400" dirty="0">
              <a:latin typeface="Comic Sans MS" pitchFamily="66" charset="0"/>
            </a:endParaRPr>
          </a:p>
        </p:txBody>
      </p:sp>
    </p:spTree>
    <p:extLst>
      <p:ext uri="{BB962C8B-B14F-4D97-AF65-F5344CB8AC3E}">
        <p14:creationId xmlns:p14="http://schemas.microsoft.com/office/powerpoint/2010/main" val="11760738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circle(in)">
                                      <p:cBhvr>
                                        <p:cTn id="28" dur="2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wipe(down)">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p:txBody>
          <a:bodyPr/>
          <a:lstStyle/>
          <a:p>
            <a:r>
              <a:rPr lang="tr-TR" dirty="0">
                <a:latin typeface="Comic Sans MS" pitchFamily="66" charset="0"/>
              </a:rPr>
              <a:t>Bilim insanları hedeflerine uzun araştırmalar ve çalışmalar yaparak ulaşmışlardır. Her çalışma olumlu sonuçlanmış veya bazı çalışmalar sonunda farklı buluşlara ulaşılmıştır</a:t>
            </a:r>
            <a:r>
              <a:rPr lang="tr-TR" dirty="0" smtClean="0">
                <a:latin typeface="Comic Sans MS" pitchFamily="66" charset="0"/>
              </a:rPr>
              <a:t>.</a:t>
            </a:r>
          </a:p>
          <a:p>
            <a:pPr marL="0" indent="0">
              <a:buNone/>
            </a:pPr>
            <a:endParaRPr lang="tr-TR" dirty="0">
              <a:latin typeface="Comic Sans MS" pitchFamily="66" charset="0"/>
            </a:endParaRPr>
          </a:p>
          <a:p>
            <a:r>
              <a:rPr lang="tr-TR" dirty="0">
                <a:latin typeface="Comic Sans MS" pitchFamily="66" charset="0"/>
              </a:rPr>
              <a:t>Bilim insanları, sahip oldukları bilgilerle yetinmeyip problemin çözümüne yönelik değişik kaynaklardan bilgi toplamayı da ihmal etmez. Başka bilim adamlarının görüş ve bulgularından da yararlanırlar. Doğru yöntemleri bulmaya çalışarak zaman kaybını en aza indirmeye çalışırlar</a:t>
            </a:r>
            <a:r>
              <a:rPr lang="tr-TR" dirty="0" smtClean="0">
                <a:latin typeface="Comic Sans MS" pitchFamily="66" charset="0"/>
              </a:rPr>
              <a:t>.</a:t>
            </a:r>
            <a:endParaRPr lang="tr-TR" dirty="0">
              <a:latin typeface="Comic Sans MS" pitchFamily="66" charset="0"/>
            </a:endParaRPr>
          </a:p>
        </p:txBody>
      </p:sp>
    </p:spTree>
    <p:extLst>
      <p:ext uri="{BB962C8B-B14F-4D97-AF65-F5344CB8AC3E}">
        <p14:creationId xmlns:p14="http://schemas.microsoft.com/office/powerpoint/2010/main" val="11483071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2780928"/>
            <a:ext cx="7924800" cy="1143000"/>
          </a:xfrm>
        </p:spPr>
        <p:txBody>
          <a:bodyPr/>
          <a:lstStyle/>
          <a:p>
            <a:pPr algn="ctr"/>
            <a:r>
              <a:rPr lang="tr-TR" sz="3600" b="1" dirty="0" smtClean="0">
                <a:solidFill>
                  <a:schemeClr val="accent2">
                    <a:lumMod val="75000"/>
                  </a:schemeClr>
                </a:solidFill>
                <a:latin typeface="Comic Sans MS" pitchFamily="66" charset="0"/>
              </a:rPr>
              <a:t>BİLİMİN ÖNCÜLERİ : BİLİM İNSANLARI</a:t>
            </a:r>
            <a:endParaRPr lang="tr-TR" sz="3600" b="1" dirty="0">
              <a:solidFill>
                <a:schemeClr val="accent2">
                  <a:lumMod val="75000"/>
                </a:schemeClr>
              </a:solidFill>
              <a:latin typeface="Comic Sans MS" pitchFamily="66" charset="0"/>
            </a:endParaRPr>
          </a:p>
        </p:txBody>
      </p:sp>
    </p:spTree>
    <p:extLst>
      <p:ext uri="{BB962C8B-B14F-4D97-AF65-F5344CB8AC3E}">
        <p14:creationId xmlns:p14="http://schemas.microsoft.com/office/powerpoint/2010/main" val="262445447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Ufuk">
  <a:themeElements>
    <a:clrScheme name="Ufuk">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Ufuk">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Ufuk">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355</TotalTime>
  <Words>2461</Words>
  <Application>Microsoft Office PowerPoint</Application>
  <PresentationFormat>Ekran Gösterisi (4:3)</PresentationFormat>
  <Paragraphs>275</Paragraphs>
  <Slides>53</Slides>
  <Notes>3</Notes>
  <HiddenSlides>0</HiddenSlides>
  <MMClips>0</MMClips>
  <ScaleCrop>false</ScaleCrop>
  <HeadingPairs>
    <vt:vector size="4" baseType="variant">
      <vt:variant>
        <vt:lpstr>Tema</vt:lpstr>
      </vt:variant>
      <vt:variant>
        <vt:i4>1</vt:i4>
      </vt:variant>
      <vt:variant>
        <vt:lpstr>Slayt Başlıkları</vt:lpstr>
      </vt:variant>
      <vt:variant>
        <vt:i4>53</vt:i4>
      </vt:variant>
    </vt:vector>
  </HeadingPairs>
  <TitlesOfParts>
    <vt:vector size="54" baseType="lpstr">
      <vt:lpstr>Ufuk</vt:lpstr>
      <vt:lpstr>GEÇMİŞTEN GÜNÜMÜZE TEKNOLOJİK GELİŞİM</vt:lpstr>
      <vt:lpstr>PowerPoint Sunusu</vt:lpstr>
      <vt:lpstr>Buluşların hayatımıza etkilerİ</vt:lpstr>
      <vt:lpstr>PowerPoint Sunusu</vt:lpstr>
      <vt:lpstr>MUCİTLER VE BİLİM ADAMLARI </vt:lpstr>
      <vt:lpstr>Bİlİm İnsaLARının Özellİklerİ:</vt:lpstr>
      <vt:lpstr>Bİlİm İnsanı bİlİmsel bİr çalışma yaparken şu basamakları İzler</vt:lpstr>
      <vt:lpstr>PowerPoint Sunusu</vt:lpstr>
      <vt:lpstr>BİLİMİN ÖNCÜLERİ : BİLİM İNSANLARI</vt:lpstr>
      <vt:lpstr>Thomas Edison</vt:lpstr>
      <vt:lpstr>NİKOLA TESLA</vt:lpstr>
      <vt:lpstr>Louis Pasteur</vt:lpstr>
      <vt:lpstr>Marie Curie (Madam Curie)</vt:lpstr>
      <vt:lpstr>Albert Einstein</vt:lpstr>
      <vt:lpstr>ISAAC NEWTON</vt:lpstr>
      <vt:lpstr>GALİLEO</vt:lpstr>
      <vt:lpstr>PASCAL</vt:lpstr>
      <vt:lpstr>ALEXANDER GRAHAMBELL</vt:lpstr>
      <vt:lpstr>ALFRED NOBEL</vt:lpstr>
      <vt:lpstr>SAMUEL MORSE</vt:lpstr>
      <vt:lpstr>ALEXANDER FLEMİNG</vt:lpstr>
      <vt:lpstr>WİLHELM CONDRAD RÖNTGEN</vt:lpstr>
      <vt:lpstr>CHARLES FRANCİS RİCHTER</vt:lpstr>
      <vt:lpstr>PİRİ REİS</vt:lpstr>
      <vt:lpstr>PowerPoint Sunusu</vt:lpstr>
      <vt:lpstr>FARABİ (870-950)</vt:lpstr>
      <vt:lpstr>İBN-İ SİNA (980-1037)</vt:lpstr>
      <vt:lpstr>CAHİT ARF (1910-1997)</vt:lpstr>
      <vt:lpstr>PowerPoint Sunusu</vt:lpstr>
      <vt:lpstr>PROF. DR. GAZİ YAŞARGİL (1925-  )</vt:lpstr>
      <vt:lpstr>PROF. DR. MEHMET ÖZ</vt:lpstr>
      <vt:lpstr>PROF. DR. OKTAY SİNANOĞLU</vt:lpstr>
      <vt:lpstr>PowerPoint Sunusu</vt:lpstr>
      <vt:lpstr>PowerPoint Sunusu</vt:lpstr>
      <vt:lpstr>DİNİMİZİN BİLİME VERDİĞİ ÖNEM</vt:lpstr>
      <vt:lpstr>ATATÜRK'ÜN BİLİM  VE TEKNOLOJİYE VERDİĞİ ÖNEM</vt:lpstr>
      <vt:lpstr>PowerPoint Sunusu</vt:lpstr>
      <vt:lpstr>BİLGİ KAYNAKLARI</vt:lpstr>
      <vt:lpstr>PowerPoint Sunusu</vt:lpstr>
      <vt:lpstr>PowerPoint Sunusu</vt:lpstr>
      <vt:lpstr>ARAŞTIRMA VE KAYNAK KULLANMA YÖNTEMİ:</vt:lpstr>
      <vt:lpstr>KAYNAKÇA NASIL YAZILIR?</vt:lpstr>
      <vt:lpstr>ÇalIşmalar</vt:lpstr>
      <vt:lpstr>PowerPoint Sunusu</vt:lpstr>
      <vt:lpstr>PowerPoint Sunusu</vt:lpstr>
      <vt:lpstr>PowerPoint Sunusu</vt:lpstr>
      <vt:lpstr>PowerPoint Sunusu</vt:lpstr>
      <vt:lpstr>PowerPoint Sunusu</vt:lpstr>
      <vt:lpstr>KİM BİLECEK</vt:lpstr>
      <vt:lpstr>KİM BİLECEK</vt:lpstr>
      <vt:lpstr>Kim bilecek</vt:lpstr>
      <vt:lpstr>KİM BİLECEK</vt:lpstr>
      <vt:lpstr>KİM BİLECEK</vt:lpstr>
    </vt:vector>
  </TitlesOfParts>
  <Manager>www.sorubak.com</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www.sorubak.com</dc:title>
  <dc:subject>www.sorubak.com</dc:subject>
  <dc:creator>www.sorubak.com</dc:creator>
  <cp:keywords>www.sorubak.com</cp:keywords>
  <dc:description>www.sorubak.com</dc:description>
  <cp:lastModifiedBy>Metin</cp:lastModifiedBy>
  <cp:revision>17</cp:revision>
  <dcterms:created xsi:type="dcterms:W3CDTF">2015-04-19T21:49:18Z</dcterms:created>
  <dcterms:modified xsi:type="dcterms:W3CDTF">2016-04-16T09:31:39Z</dcterms:modified>
  <cp:category>www.sorubak.com</cp:category>
</cp:coreProperties>
</file>